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</p:sldIdLst>
  <p:sldSz cx="9144000" cy="51435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2E6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1188720"/>
            <a:ext cx="137160" cy="1097280"/>
          </a:xfrm>
          <a:prstGeom prst="rect">
            <a:avLst/>
          </a:prstGeom>
          <a:solidFill>
            <a:srgbClr val="F769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1280160"/>
            <a:ext cx="82296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4400" b="1" i="0">
                <a:solidFill>
                  <a:srgbClr val="FFFFFF"/>
                </a:solidFill>
                <a:latin typeface="Georgia"/>
              </a:defRPr>
            </a:pPr>
            <a:r>
              <a:t>TPS Diagnostic Toolkit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2011680"/>
            <a:ext cx="82296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400" b="0" i="0">
                <a:solidFill>
                  <a:srgbClr val="F76900"/>
                </a:solidFill>
                <a:latin typeface="Arial"/>
              </a:defRPr>
            </a:pPr>
            <a:r>
              <a:t>Standardized Process &amp; Cost Reduction Assessment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2651760"/>
            <a:ext cx="82296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0" i="1">
                <a:solidFill>
                  <a:srgbClr val="AAB4BE"/>
                </a:solidFill>
                <a:latin typeface="Arial"/>
              </a:defRPr>
            </a:pPr>
            <a:r>
              <a:t>A Comprehensive Framework for Identifying Kaizen Opportunities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3931920"/>
            <a:ext cx="36576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1" i="0">
                <a:solidFill>
                  <a:srgbClr val="FFFFFF"/>
                </a:solidFill>
                <a:latin typeface="Arial"/>
              </a:defRPr>
            </a:pPr>
            <a:r>
              <a:t>David E. Jones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" y="4297680"/>
            <a:ext cx="54864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 i="0">
                <a:solidFill>
                  <a:srgbClr val="AAB4BE"/>
                </a:solidFill>
                <a:latin typeface="Arial"/>
              </a:defRPr>
            </a:pPr>
            <a:r>
              <a:t>30 Years Manufacturing Leadership | 17 Years Toyota Motor Corporation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2E6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457200" y="365760"/>
            <a:ext cx="73152" cy="457200"/>
          </a:xfrm>
          <a:prstGeom prst="rect">
            <a:avLst/>
          </a:prstGeom>
          <a:solidFill>
            <a:srgbClr val="F769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85800" y="365760"/>
            <a:ext cx="7315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200" b="1" i="0">
                <a:solidFill>
                  <a:srgbClr val="FFFFFF"/>
                </a:solidFill>
                <a:latin typeface="Georgia"/>
              </a:defRPr>
            </a:pPr>
            <a:r>
              <a:t>Toolkit Overview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85800" y="868680"/>
            <a:ext cx="73152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0" i="0">
                <a:solidFill>
                  <a:srgbClr val="F76900"/>
                </a:solidFill>
                <a:latin typeface="Arial"/>
              </a:defRPr>
            </a:pPr>
            <a:r>
              <a:t>Four Integrated Diagnostic Tools</a:t>
            </a:r>
          </a:p>
        </p:txBody>
      </p:sp>
      <p:sp>
        <p:nvSpPr>
          <p:cNvPr id="6" name="Rectangle 5"/>
          <p:cNvSpPr/>
          <p:nvPr/>
        </p:nvSpPr>
        <p:spPr>
          <a:xfrm>
            <a:off x="685800" y="1234440"/>
            <a:ext cx="7955279" cy="822960"/>
          </a:xfrm>
          <a:prstGeom prst="rect">
            <a:avLst/>
          </a:prstGeom>
          <a:solidFill>
            <a:srgbClr val="00388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685800" y="1234440"/>
            <a:ext cx="73152" cy="822960"/>
          </a:xfrm>
          <a:prstGeom prst="rect">
            <a:avLst/>
          </a:prstGeom>
          <a:solidFill>
            <a:srgbClr val="F769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Oval 7"/>
          <p:cNvSpPr/>
          <p:nvPr/>
        </p:nvSpPr>
        <p:spPr>
          <a:xfrm>
            <a:off x="914400" y="1417320"/>
            <a:ext cx="457200" cy="457200"/>
          </a:xfrm>
          <a:prstGeom prst="ellipse">
            <a:avLst/>
          </a:prstGeom>
          <a:solidFill>
            <a:srgbClr val="F769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914400" y="1463040"/>
            <a:ext cx="4572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 i="0">
                <a:solidFill>
                  <a:srgbClr val="FFFFFF"/>
                </a:solidFill>
                <a:latin typeface="Arial"/>
              </a:defRPr>
            </a:pPr>
            <a:r>
              <a:t>1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554480" y="1325880"/>
            <a:ext cx="36576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300" b="1" i="0">
                <a:solidFill>
                  <a:srgbClr val="FFFFFF"/>
                </a:solidFill>
                <a:latin typeface="Arial"/>
              </a:defRPr>
            </a:pPr>
            <a:r>
              <a:t>24-Point Process Diagnosis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554480" y="1645920"/>
            <a:ext cx="32004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 i="0">
                <a:solidFill>
                  <a:srgbClr val="F76900"/>
                </a:solidFill>
                <a:latin typeface="Arial"/>
              </a:defRPr>
            </a:pPr>
            <a:r>
              <a:t>Assembly line standardized work evaluation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029200" y="1463040"/>
            <a:ext cx="347472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 i="0">
                <a:solidFill>
                  <a:srgbClr val="AAB4BE"/>
                </a:solidFill>
                <a:latin typeface="Arial"/>
              </a:defRPr>
            </a:pPr>
            <a:r>
              <a:t>23 criteria across ergonomics, quality, flow</a:t>
            </a:r>
          </a:p>
        </p:txBody>
      </p:sp>
      <p:sp>
        <p:nvSpPr>
          <p:cNvPr id="13" name="Rectangle 12"/>
          <p:cNvSpPr/>
          <p:nvPr/>
        </p:nvSpPr>
        <p:spPr>
          <a:xfrm>
            <a:off x="685800" y="2148840"/>
            <a:ext cx="7955279" cy="822960"/>
          </a:xfrm>
          <a:prstGeom prst="rect">
            <a:avLst/>
          </a:prstGeom>
          <a:solidFill>
            <a:srgbClr val="00388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685800" y="2148840"/>
            <a:ext cx="73152" cy="822960"/>
          </a:xfrm>
          <a:prstGeom prst="rect">
            <a:avLst/>
          </a:prstGeom>
          <a:solidFill>
            <a:srgbClr val="F769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Oval 14"/>
          <p:cNvSpPr/>
          <p:nvPr/>
        </p:nvSpPr>
        <p:spPr>
          <a:xfrm>
            <a:off x="914400" y="2331720"/>
            <a:ext cx="457200" cy="457200"/>
          </a:xfrm>
          <a:prstGeom prst="ellipse">
            <a:avLst/>
          </a:prstGeom>
          <a:solidFill>
            <a:srgbClr val="F769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914400" y="2377440"/>
            <a:ext cx="4572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 i="0">
                <a:solidFill>
                  <a:srgbClr val="FFFFFF"/>
                </a:solidFill>
                <a:latin typeface="Arial"/>
              </a:defRPr>
            </a:pPr>
            <a:r>
              <a:t>2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554480" y="2240280"/>
            <a:ext cx="36576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300" b="1" i="0">
                <a:solidFill>
                  <a:srgbClr val="FFFFFF"/>
                </a:solidFill>
                <a:latin typeface="Arial"/>
              </a:defRPr>
            </a:pPr>
            <a:r>
              <a:t>Cost Reduction Diagnosis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554480" y="2560320"/>
            <a:ext cx="32004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 i="0">
                <a:solidFill>
                  <a:srgbClr val="F76900"/>
                </a:solidFill>
                <a:latin typeface="Arial"/>
              </a:defRPr>
            </a:pPr>
            <a:r>
              <a:t>4M-based cost opportunity identification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5029200" y="2377440"/>
            <a:ext cx="347472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 i="0">
                <a:solidFill>
                  <a:srgbClr val="AAB4BE"/>
                </a:solidFill>
                <a:latin typeface="Arial"/>
              </a:defRPr>
            </a:pPr>
            <a:r>
              <a:t>21 items: Design, Process, Logistics, Quality</a:t>
            </a:r>
          </a:p>
        </p:txBody>
      </p:sp>
      <p:sp>
        <p:nvSpPr>
          <p:cNvPr id="20" name="Rectangle 19"/>
          <p:cNvSpPr/>
          <p:nvPr/>
        </p:nvSpPr>
        <p:spPr>
          <a:xfrm>
            <a:off x="685800" y="3063240"/>
            <a:ext cx="7955279" cy="822960"/>
          </a:xfrm>
          <a:prstGeom prst="rect">
            <a:avLst/>
          </a:prstGeom>
          <a:solidFill>
            <a:srgbClr val="00388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ectangle 20"/>
          <p:cNvSpPr/>
          <p:nvPr/>
        </p:nvSpPr>
        <p:spPr>
          <a:xfrm>
            <a:off x="685800" y="3063240"/>
            <a:ext cx="73152" cy="822960"/>
          </a:xfrm>
          <a:prstGeom prst="rect">
            <a:avLst/>
          </a:prstGeom>
          <a:solidFill>
            <a:srgbClr val="F769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Oval 21"/>
          <p:cNvSpPr/>
          <p:nvPr/>
        </p:nvSpPr>
        <p:spPr>
          <a:xfrm>
            <a:off x="914400" y="3246120"/>
            <a:ext cx="457200" cy="457200"/>
          </a:xfrm>
          <a:prstGeom prst="ellipse">
            <a:avLst/>
          </a:prstGeom>
          <a:solidFill>
            <a:srgbClr val="F769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914400" y="3291840"/>
            <a:ext cx="4572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 i="0">
                <a:solidFill>
                  <a:srgbClr val="FFFFFF"/>
                </a:solidFill>
                <a:latin typeface="Arial"/>
              </a:defRPr>
            </a:pPr>
            <a:r>
              <a:t>3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1554480" y="3154680"/>
            <a:ext cx="36576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300" b="1" i="0">
                <a:solidFill>
                  <a:srgbClr val="FFFFFF"/>
                </a:solidFill>
                <a:latin typeface="Arial"/>
              </a:defRPr>
            </a:pPr>
            <a:r>
              <a:t>5 Fixed Evaluation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1554480" y="3474720"/>
            <a:ext cx="32004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 i="0">
                <a:solidFill>
                  <a:srgbClr val="F76900"/>
                </a:solidFill>
                <a:latin typeface="Arial"/>
              </a:defRPr>
            </a:pPr>
            <a:r>
              <a:t>Workplace organization assessment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5029200" y="3291840"/>
            <a:ext cx="347472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 i="0">
                <a:solidFill>
                  <a:srgbClr val="AAB4BE"/>
                </a:solidFill>
                <a:latin typeface="Arial"/>
              </a:defRPr>
            </a:pPr>
            <a:r>
              <a:t>Route, Quantity, Location, ID, Color</a:t>
            </a:r>
          </a:p>
        </p:txBody>
      </p:sp>
      <p:sp>
        <p:nvSpPr>
          <p:cNvPr id="27" name="Rectangle 26"/>
          <p:cNvSpPr/>
          <p:nvPr/>
        </p:nvSpPr>
        <p:spPr>
          <a:xfrm>
            <a:off x="685800" y="3977639"/>
            <a:ext cx="7955279" cy="822960"/>
          </a:xfrm>
          <a:prstGeom prst="rect">
            <a:avLst/>
          </a:prstGeom>
          <a:solidFill>
            <a:srgbClr val="00388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Rectangle 27"/>
          <p:cNvSpPr/>
          <p:nvPr/>
        </p:nvSpPr>
        <p:spPr>
          <a:xfrm>
            <a:off x="685800" y="3977639"/>
            <a:ext cx="73152" cy="822960"/>
          </a:xfrm>
          <a:prstGeom prst="rect">
            <a:avLst/>
          </a:prstGeom>
          <a:solidFill>
            <a:srgbClr val="F769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Oval 28"/>
          <p:cNvSpPr/>
          <p:nvPr/>
        </p:nvSpPr>
        <p:spPr>
          <a:xfrm>
            <a:off x="914400" y="4160520"/>
            <a:ext cx="457200" cy="457200"/>
          </a:xfrm>
          <a:prstGeom prst="ellipse">
            <a:avLst/>
          </a:prstGeom>
          <a:solidFill>
            <a:srgbClr val="F769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TextBox 29"/>
          <p:cNvSpPr txBox="1"/>
          <p:nvPr/>
        </p:nvSpPr>
        <p:spPr>
          <a:xfrm>
            <a:off x="914400" y="4206240"/>
            <a:ext cx="4572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 i="0">
                <a:solidFill>
                  <a:srgbClr val="FFFFFF"/>
                </a:solidFill>
                <a:latin typeface="Arial"/>
              </a:defRPr>
            </a:pPr>
            <a:r>
              <a:t>4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1554480" y="4069079"/>
            <a:ext cx="36576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300" b="1" i="0">
                <a:solidFill>
                  <a:srgbClr val="FFFFFF"/>
                </a:solidFill>
                <a:latin typeface="Arial"/>
              </a:defRPr>
            </a:pPr>
            <a:r>
              <a:t>OEE &amp; Loss Framework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1554480" y="4389120"/>
            <a:ext cx="32004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 i="0">
                <a:solidFill>
                  <a:srgbClr val="F76900"/>
                </a:solidFill>
                <a:latin typeface="Arial"/>
              </a:defRPr>
            </a:pPr>
            <a:r>
              <a:t>Equipment effectiveness analysis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5029200" y="4206240"/>
            <a:ext cx="347472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 i="0">
                <a:solidFill>
                  <a:srgbClr val="AAB4BE"/>
                </a:solidFill>
                <a:latin typeface="Arial"/>
              </a:defRPr>
            </a:pPr>
            <a:r>
              <a:t>6 Big Losses mapped to 7 Wastes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2E6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457200" y="365760"/>
            <a:ext cx="73152" cy="457200"/>
          </a:xfrm>
          <a:prstGeom prst="rect">
            <a:avLst/>
          </a:prstGeom>
          <a:solidFill>
            <a:srgbClr val="F769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85800" y="365760"/>
            <a:ext cx="7315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800" b="1" i="0">
                <a:solidFill>
                  <a:srgbClr val="FFFFFF"/>
                </a:solidFill>
                <a:latin typeface="Georgia"/>
              </a:defRPr>
            </a:pPr>
            <a:r>
              <a:t>24-Point Assembly Process Diagnosis</a:t>
            </a:r>
          </a:p>
        </p:txBody>
      </p:sp>
      <p:sp>
        <p:nvSpPr>
          <p:cNvPr id="5" name="Rectangle 4"/>
          <p:cNvSpPr/>
          <p:nvPr/>
        </p:nvSpPr>
        <p:spPr>
          <a:xfrm>
            <a:off x="685800" y="960120"/>
            <a:ext cx="3931920" cy="1508760"/>
          </a:xfrm>
          <a:prstGeom prst="rect">
            <a:avLst/>
          </a:prstGeom>
          <a:solidFill>
            <a:srgbClr val="00388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685800" y="960120"/>
            <a:ext cx="3931920" cy="320040"/>
          </a:xfrm>
          <a:prstGeom prst="rect">
            <a:avLst/>
          </a:prstGeom>
          <a:solidFill>
            <a:srgbClr val="F769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685800" y="987552"/>
            <a:ext cx="393192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 b="1" i="0">
                <a:solidFill>
                  <a:srgbClr val="FFFFFF"/>
                </a:solidFill>
                <a:latin typeface="Arial"/>
              </a:defRPr>
            </a:pPr>
            <a:r>
              <a:t>People &amp; Standards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22960" y="1325880"/>
            <a:ext cx="365760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 i="0">
                <a:solidFill>
                  <a:srgbClr val="F5F5F5"/>
                </a:solidFill>
                <a:latin typeface="Arial"/>
              </a:defRPr>
            </a:pPr>
            <a:r>
              <a:t>• Ergonomic Burden Rating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22960" y="1545336"/>
            <a:ext cx="365760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 i="0">
                <a:solidFill>
                  <a:srgbClr val="F5F5F5"/>
                </a:solidFill>
                <a:latin typeface="Arial"/>
              </a:defRPr>
            </a:pPr>
            <a:r>
              <a:t>• Team Member Versatility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22960" y="1764792"/>
            <a:ext cx="365760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 i="0">
                <a:solidFill>
                  <a:srgbClr val="F5F5F5"/>
                </a:solidFill>
                <a:latin typeface="Arial"/>
              </a:defRPr>
            </a:pPr>
            <a:r>
              <a:t>• Process Books Maintenance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822960" y="1984248"/>
            <a:ext cx="365760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 i="0">
                <a:solidFill>
                  <a:srgbClr val="F5F5F5"/>
                </a:solidFill>
                <a:latin typeface="Arial"/>
              </a:defRPr>
            </a:pPr>
            <a:r>
              <a:t>• Compliance to Standardized Work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22960" y="2203704"/>
            <a:ext cx="365760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 i="0">
                <a:solidFill>
                  <a:srgbClr val="F5F5F5"/>
                </a:solidFill>
                <a:latin typeface="Arial"/>
              </a:defRPr>
            </a:pPr>
            <a:r>
              <a:t>• Yamazumi Board</a:t>
            </a:r>
          </a:p>
        </p:txBody>
      </p:sp>
      <p:sp>
        <p:nvSpPr>
          <p:cNvPr id="13" name="Rectangle 12"/>
          <p:cNvSpPr/>
          <p:nvPr/>
        </p:nvSpPr>
        <p:spPr>
          <a:xfrm>
            <a:off x="4754880" y="960120"/>
            <a:ext cx="3931920" cy="1508760"/>
          </a:xfrm>
          <a:prstGeom prst="rect">
            <a:avLst/>
          </a:prstGeom>
          <a:solidFill>
            <a:srgbClr val="00388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4754880" y="960120"/>
            <a:ext cx="3931920" cy="320040"/>
          </a:xfrm>
          <a:prstGeom prst="rect">
            <a:avLst/>
          </a:prstGeom>
          <a:solidFill>
            <a:srgbClr val="F769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4754880" y="987552"/>
            <a:ext cx="393192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 b="1" i="0">
                <a:solidFill>
                  <a:srgbClr val="FFFFFF"/>
                </a:solidFill>
                <a:latin typeface="Arial"/>
              </a:defRPr>
            </a:pPr>
            <a:r>
              <a:t>Workspace &amp; Flow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892040" y="1325880"/>
            <a:ext cx="365760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 i="0">
                <a:solidFill>
                  <a:srgbClr val="F5F5F5"/>
                </a:solidFill>
                <a:latin typeface="Arial"/>
              </a:defRPr>
            </a:pPr>
            <a:r>
              <a:t>• Parts Storage within Pitch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892040" y="1545336"/>
            <a:ext cx="365760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 i="0">
                <a:solidFill>
                  <a:srgbClr val="F5F5F5"/>
                </a:solidFill>
                <a:latin typeface="Arial"/>
              </a:defRPr>
            </a:pPr>
            <a:r>
              <a:t>• Number of Work Zones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892040" y="1764792"/>
            <a:ext cx="365760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 i="0">
                <a:solidFill>
                  <a:srgbClr val="F5F5F5"/>
                </a:solidFill>
                <a:latin typeface="Arial"/>
              </a:defRPr>
            </a:pPr>
            <a:r>
              <a:t>• Work Zones Skipped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4892040" y="1984248"/>
            <a:ext cx="365760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 i="0">
                <a:solidFill>
                  <a:srgbClr val="F5F5F5"/>
                </a:solidFill>
                <a:latin typeface="Arial"/>
              </a:defRPr>
            </a:pPr>
            <a:r>
              <a:t>• TPS Floor Marking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892040" y="2203704"/>
            <a:ext cx="365760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 i="0">
                <a:solidFill>
                  <a:srgbClr val="F5F5F5"/>
                </a:solidFill>
                <a:latin typeface="Arial"/>
              </a:defRPr>
            </a:pPr>
            <a:r>
              <a:t>• Travel Tray Compliance</a:t>
            </a:r>
          </a:p>
        </p:txBody>
      </p:sp>
      <p:sp>
        <p:nvSpPr>
          <p:cNvPr id="21" name="Rectangle 20"/>
          <p:cNvSpPr/>
          <p:nvPr/>
        </p:nvSpPr>
        <p:spPr>
          <a:xfrm>
            <a:off x="685800" y="2606040"/>
            <a:ext cx="3931920" cy="1508760"/>
          </a:xfrm>
          <a:prstGeom prst="rect">
            <a:avLst/>
          </a:prstGeom>
          <a:solidFill>
            <a:srgbClr val="00388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Rectangle 21"/>
          <p:cNvSpPr/>
          <p:nvPr/>
        </p:nvSpPr>
        <p:spPr>
          <a:xfrm>
            <a:off x="685800" y="2606040"/>
            <a:ext cx="3931920" cy="320040"/>
          </a:xfrm>
          <a:prstGeom prst="rect">
            <a:avLst/>
          </a:prstGeom>
          <a:solidFill>
            <a:srgbClr val="F769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685800" y="2633472"/>
            <a:ext cx="393192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 b="1" i="0">
                <a:solidFill>
                  <a:srgbClr val="FFFFFF"/>
                </a:solidFill>
                <a:latin typeface="Arial"/>
              </a:defRPr>
            </a:pPr>
            <a:r>
              <a:t>Quality &amp; Safety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822960" y="2971800"/>
            <a:ext cx="365760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 i="0">
                <a:solidFill>
                  <a:srgbClr val="F5F5F5"/>
                </a:solidFill>
                <a:latin typeface="Arial"/>
              </a:defRPr>
            </a:pPr>
            <a:r>
              <a:t>• Interference Between Processes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22960" y="3191256"/>
            <a:ext cx="365760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 i="0">
                <a:solidFill>
                  <a:srgbClr val="F5F5F5"/>
                </a:solidFill>
                <a:latin typeface="Arial"/>
              </a:defRPr>
            </a:pPr>
            <a:r>
              <a:t>• Pokayoke Judge Position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822960" y="3410712"/>
            <a:ext cx="365760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 i="0">
                <a:solidFill>
                  <a:srgbClr val="F5F5F5"/>
                </a:solidFill>
                <a:latin typeface="Arial"/>
              </a:defRPr>
            </a:pPr>
            <a:r>
              <a:t>• Cycle Time Fluctuation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822960" y="3630168"/>
            <a:ext cx="365760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 i="0">
                <a:solidFill>
                  <a:srgbClr val="F5F5F5"/>
                </a:solidFill>
                <a:latin typeface="Arial"/>
              </a:defRPr>
            </a:pPr>
            <a:r>
              <a:t>• Part Completion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822960" y="3849624"/>
            <a:ext cx="365760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 i="0">
                <a:solidFill>
                  <a:srgbClr val="F5F5F5"/>
                </a:solidFill>
                <a:latin typeface="Arial"/>
              </a:defRPr>
            </a:pPr>
            <a:r>
              <a:t>• Same Functional Part/Process</a:t>
            </a:r>
          </a:p>
        </p:txBody>
      </p:sp>
      <p:sp>
        <p:nvSpPr>
          <p:cNvPr id="29" name="Rectangle 28"/>
          <p:cNvSpPr/>
          <p:nvPr/>
        </p:nvSpPr>
        <p:spPr>
          <a:xfrm>
            <a:off x="4754880" y="2606040"/>
            <a:ext cx="3931920" cy="1508760"/>
          </a:xfrm>
          <a:prstGeom prst="rect">
            <a:avLst/>
          </a:prstGeom>
          <a:solidFill>
            <a:srgbClr val="00388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Rectangle 29"/>
          <p:cNvSpPr/>
          <p:nvPr/>
        </p:nvSpPr>
        <p:spPr>
          <a:xfrm>
            <a:off x="4754880" y="2606040"/>
            <a:ext cx="3931920" cy="320040"/>
          </a:xfrm>
          <a:prstGeom prst="rect">
            <a:avLst/>
          </a:prstGeom>
          <a:solidFill>
            <a:srgbClr val="F769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TextBox 30"/>
          <p:cNvSpPr txBox="1"/>
          <p:nvPr/>
        </p:nvSpPr>
        <p:spPr>
          <a:xfrm>
            <a:off x="4754880" y="2633472"/>
            <a:ext cx="393192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 b="1" i="0">
                <a:solidFill>
                  <a:srgbClr val="FFFFFF"/>
                </a:solidFill>
                <a:latin typeface="Arial"/>
              </a:defRPr>
            </a:pPr>
            <a:r>
              <a:t>Visual Management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4892040" y="2971800"/>
            <a:ext cx="365760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 i="0">
                <a:solidFill>
                  <a:srgbClr val="F5F5F5"/>
                </a:solidFill>
                <a:latin typeface="Arial"/>
              </a:defRPr>
            </a:pPr>
            <a:r>
              <a:t>• Manifest Symbols Read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4892040" y="3191256"/>
            <a:ext cx="365760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 i="0">
                <a:solidFill>
                  <a:srgbClr val="F5F5F5"/>
                </a:solidFill>
                <a:latin typeface="Arial"/>
              </a:defRPr>
            </a:pPr>
            <a:r>
              <a:t>• Manifest Symbol Correlation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4892040" y="3410712"/>
            <a:ext cx="365760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 i="0">
                <a:solidFill>
                  <a:srgbClr val="F5F5F5"/>
                </a:solidFill>
                <a:latin typeface="Arial"/>
              </a:defRPr>
            </a:pPr>
            <a:r>
              <a:t>• Equipment Position Labeling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4892040" y="3630168"/>
            <a:ext cx="365760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 i="0">
                <a:solidFill>
                  <a:srgbClr val="F5F5F5"/>
                </a:solidFill>
                <a:latin typeface="Arial"/>
              </a:defRPr>
            </a:pPr>
            <a:r>
              <a:t>• Flowrack Height Limit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4892040" y="3849624"/>
            <a:ext cx="365760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 i="0">
                <a:solidFill>
                  <a:srgbClr val="F5F5F5"/>
                </a:solidFill>
                <a:latin typeface="Arial"/>
              </a:defRPr>
            </a:pPr>
            <a:r>
              <a:t>• Trips to Flowrack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685800" y="4297680"/>
            <a:ext cx="77724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 b="0" i="0">
                <a:solidFill>
                  <a:srgbClr val="F76900"/>
                </a:solidFill>
                <a:latin typeface="Arial"/>
              </a:defRPr>
            </a:pPr>
            <a:r>
              <a:t>Rating: ○ = Good | △ = Kaizen Opportunity | ✕ = Major Kaizen Required | &lt; = Best Condition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2E6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457200" y="365760"/>
            <a:ext cx="73152" cy="457200"/>
          </a:xfrm>
          <a:prstGeom prst="rect">
            <a:avLst/>
          </a:prstGeom>
          <a:solidFill>
            <a:srgbClr val="F769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85800" y="365760"/>
            <a:ext cx="7315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800" b="1" i="0">
                <a:solidFill>
                  <a:srgbClr val="FFFFFF"/>
                </a:solidFill>
                <a:latin typeface="Georgia"/>
              </a:defRPr>
            </a:pPr>
            <a:r>
              <a:t>Cost Reduction Diagnosis (4M Framework)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85800" y="914400"/>
            <a:ext cx="393192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1" i="0">
                <a:solidFill>
                  <a:srgbClr val="F76900"/>
                </a:solidFill>
                <a:latin typeface="Arial"/>
              </a:defRPr>
            </a:pPr>
            <a:r>
              <a:t>Material (Design)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234440"/>
            <a:ext cx="393192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500"/>
              </a:spcAft>
              <a:defRPr sz="900">
                <a:solidFill>
                  <a:srgbClr val="F5F5F5"/>
                </a:solidFill>
                <a:latin typeface="Arial"/>
              </a:defRPr>
            </a:pPr>
            <a:r>
              <a:t>• Variation Reduction (&lt;30% unique)</a:t>
            </a:r>
          </a:p>
          <a:p>
            <a:pPr>
              <a:spcAft>
                <a:spcPts val="500"/>
              </a:spcAft>
              <a:defRPr sz="900">
                <a:solidFill>
                  <a:srgbClr val="F5F5F5"/>
                </a:solidFill>
                <a:latin typeface="Arial"/>
              </a:defRPr>
            </a:pPr>
            <a:r>
              <a:t>• Material Yield Improvement</a:t>
            </a:r>
          </a:p>
          <a:p>
            <a:pPr>
              <a:spcAft>
                <a:spcPts val="500"/>
              </a:spcAft>
              <a:defRPr sz="900">
                <a:solidFill>
                  <a:srgbClr val="F5F5F5"/>
                </a:solidFill>
                <a:latin typeface="Arial"/>
              </a:defRPr>
            </a:pPr>
            <a:r>
              <a:t>• Scrap Reduction Standards</a:t>
            </a:r>
          </a:p>
          <a:p>
            <a:pPr>
              <a:spcAft>
                <a:spcPts val="500"/>
              </a:spcAft>
              <a:defRPr sz="900">
                <a:solidFill>
                  <a:srgbClr val="F5F5F5"/>
                </a:solidFill>
                <a:latin typeface="Arial"/>
              </a:defRPr>
            </a:pPr>
            <a:r>
              <a:t>• Protector Cost Unification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85800" y="2240280"/>
            <a:ext cx="393192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1" i="0">
                <a:solidFill>
                  <a:srgbClr val="F76900"/>
                </a:solidFill>
                <a:latin typeface="Arial"/>
              </a:defRPr>
            </a:pPr>
            <a:r>
              <a:t>Machine (Utilities)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85800" y="2560320"/>
            <a:ext cx="393192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500"/>
              </a:spcAft>
              <a:defRPr sz="900">
                <a:solidFill>
                  <a:srgbClr val="F5F5F5"/>
                </a:solidFill>
                <a:latin typeface="Arial"/>
              </a:defRPr>
            </a:pPr>
            <a:r>
              <a:t>• Air Leak Elimination</a:t>
            </a:r>
          </a:p>
          <a:p>
            <a:pPr>
              <a:spcAft>
                <a:spcPts val="500"/>
              </a:spcAft>
              <a:defRPr sz="900">
                <a:solidFill>
                  <a:srgbClr val="F5F5F5"/>
                </a:solidFill>
                <a:latin typeface="Arial"/>
              </a:defRPr>
            </a:pPr>
            <a:r>
              <a:t>• Lights Off During Breaks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85800" y="3063240"/>
            <a:ext cx="393192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1" i="0">
                <a:solidFill>
                  <a:srgbClr val="F76900"/>
                </a:solidFill>
                <a:latin typeface="Arial"/>
              </a:defRPr>
            </a:pPr>
            <a:r>
              <a:t>Man (Productivity)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85800" y="3383280"/>
            <a:ext cx="393192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500"/>
              </a:spcAft>
              <a:defRPr sz="900">
                <a:solidFill>
                  <a:srgbClr val="F5F5F5"/>
                </a:solidFill>
                <a:latin typeface="Arial"/>
              </a:defRPr>
            </a:pPr>
            <a:r>
              <a:t>• VAW 80% / NVAW 20% Target</a:t>
            </a:r>
          </a:p>
          <a:p>
            <a:pPr>
              <a:spcAft>
                <a:spcPts val="500"/>
              </a:spcAft>
              <a:defRPr sz="900">
                <a:solidFill>
                  <a:srgbClr val="F5F5F5"/>
                </a:solidFill>
                <a:latin typeface="Arial"/>
              </a:defRPr>
            </a:pPr>
            <a:r>
              <a:t>• Overtime Only When Demand Exceeds Plan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754880" y="914400"/>
            <a:ext cx="393192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1" i="0">
                <a:solidFill>
                  <a:srgbClr val="F76900"/>
                </a:solidFill>
                <a:latin typeface="Arial"/>
              </a:defRPr>
            </a:pPr>
            <a:r>
              <a:t>Method (Logistics &amp; Quality)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754880" y="1234440"/>
            <a:ext cx="3931920" cy="2560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500"/>
              </a:spcAft>
              <a:defRPr sz="900">
                <a:solidFill>
                  <a:srgbClr val="F5F5F5"/>
                </a:solidFill>
                <a:latin typeface="Arial"/>
              </a:defRPr>
            </a:pPr>
            <a:r>
              <a:t>• Last Mile Warehouse Elimination</a:t>
            </a:r>
          </a:p>
          <a:p>
            <a:pPr>
              <a:spcAft>
                <a:spcPts val="500"/>
              </a:spcAft>
              <a:defRPr sz="900">
                <a:solidFill>
                  <a:srgbClr val="F5F5F5"/>
                </a:solidFill>
                <a:latin typeface="Arial"/>
              </a:defRPr>
            </a:pPr>
            <a:r>
              <a:t>• Parts Localization (reduce overseas)</a:t>
            </a:r>
          </a:p>
          <a:p>
            <a:pPr>
              <a:spcAft>
                <a:spcPts val="500"/>
              </a:spcAft>
              <a:defRPr sz="900">
                <a:solidFill>
                  <a:srgbClr val="F5F5F5"/>
                </a:solidFill>
                <a:latin typeface="Arial"/>
              </a:defRPr>
            </a:pPr>
            <a:r>
              <a:t>• LTL → FTL Routing Conversion</a:t>
            </a:r>
          </a:p>
          <a:p>
            <a:pPr>
              <a:spcAft>
                <a:spcPts val="500"/>
              </a:spcAft>
              <a:defRPr sz="900">
                <a:solidFill>
                  <a:srgbClr val="F5F5F5"/>
                </a:solidFill>
                <a:latin typeface="Arial"/>
              </a:defRPr>
            </a:pPr>
            <a:r>
              <a:t>• Trailer Utilization 80-90%</a:t>
            </a:r>
          </a:p>
          <a:p>
            <a:pPr>
              <a:spcAft>
                <a:spcPts val="500"/>
              </a:spcAft>
              <a:defRPr sz="900">
                <a:solidFill>
                  <a:srgbClr val="F5F5F5"/>
                </a:solidFill>
                <a:latin typeface="Arial"/>
              </a:defRPr>
            </a:pPr>
            <a:r>
              <a:t>• Depot/Pass-Through Elimination</a:t>
            </a:r>
          </a:p>
          <a:p>
            <a:pPr>
              <a:spcAft>
                <a:spcPts val="500"/>
              </a:spcAft>
              <a:defRPr sz="900">
                <a:solidFill>
                  <a:srgbClr val="F5F5F5"/>
                </a:solidFill>
                <a:latin typeface="Arial"/>
              </a:defRPr>
            </a:pPr>
            <a:r>
              <a:t>• Freight Terms Optimization</a:t>
            </a:r>
          </a:p>
          <a:p>
            <a:pPr>
              <a:spcAft>
                <a:spcPts val="500"/>
              </a:spcAft>
              <a:defRPr sz="900">
                <a:solidFill>
                  <a:srgbClr val="F5F5F5"/>
                </a:solidFill>
                <a:latin typeface="Arial"/>
              </a:defRPr>
            </a:pPr>
            <a:r>
              <a:t>• FTT% &gt;98% Target</a:t>
            </a:r>
          </a:p>
          <a:p>
            <a:pPr>
              <a:spcAft>
                <a:spcPts val="500"/>
              </a:spcAft>
              <a:defRPr sz="900">
                <a:solidFill>
                  <a:srgbClr val="F5F5F5"/>
                </a:solidFill>
                <a:latin typeface="Arial"/>
              </a:defRPr>
            </a:pPr>
            <a:r>
              <a:t>• 5 Fixed Evaluation &gt;20 Score</a:t>
            </a:r>
          </a:p>
          <a:p>
            <a:pPr>
              <a:spcAft>
                <a:spcPts val="500"/>
              </a:spcAft>
              <a:defRPr sz="900">
                <a:solidFill>
                  <a:srgbClr val="F5F5F5"/>
                </a:solidFill>
                <a:latin typeface="Arial"/>
              </a:defRPr>
            </a:pPr>
            <a:r>
              <a:t>• Sequential Mix-Model Production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85800" y="4114800"/>
            <a:ext cx="77724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 b="0" i="1">
                <a:solidFill>
                  <a:srgbClr val="F76900"/>
                </a:solidFill>
                <a:latin typeface="Arial"/>
              </a:defRPr>
            </a:pPr>
            <a:r>
              <a:t>21 standardized evaluation items with clear ○/✕ criteria for objective assessment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2E6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457200" y="365760"/>
            <a:ext cx="73152" cy="457200"/>
          </a:xfrm>
          <a:prstGeom prst="rect">
            <a:avLst/>
          </a:prstGeom>
          <a:solidFill>
            <a:srgbClr val="F769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85800" y="365760"/>
            <a:ext cx="7315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200" b="1" i="0">
                <a:solidFill>
                  <a:srgbClr val="FFFFFF"/>
                </a:solidFill>
                <a:latin typeface="Georgia"/>
              </a:defRPr>
            </a:pPr>
            <a:r>
              <a:t>5 Fixed Evaluation System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85800" y="868680"/>
            <a:ext cx="73152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0" i="0">
                <a:solidFill>
                  <a:srgbClr val="F76900"/>
                </a:solidFill>
                <a:latin typeface="Arial"/>
              </a:defRPr>
            </a:pPr>
            <a:r>
              <a:t>Workplace Organization Assessment (1-5 Scale per Category)</a:t>
            </a:r>
          </a:p>
        </p:txBody>
      </p:sp>
      <p:sp>
        <p:nvSpPr>
          <p:cNvPr id="6" name="Rectangle 5"/>
          <p:cNvSpPr/>
          <p:nvPr/>
        </p:nvSpPr>
        <p:spPr>
          <a:xfrm>
            <a:off x="685800" y="1234440"/>
            <a:ext cx="1645920" cy="457200"/>
          </a:xfrm>
          <a:prstGeom prst="rect">
            <a:avLst/>
          </a:prstGeom>
          <a:solidFill>
            <a:srgbClr val="F769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685800" y="1325880"/>
            <a:ext cx="164592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 b="1" i="0">
                <a:solidFill>
                  <a:srgbClr val="FFFFFF"/>
                </a:solidFill>
                <a:latin typeface="Arial"/>
              </a:defRPr>
            </a:pPr>
            <a:r>
              <a:t>Fixed Route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468880" y="1280160"/>
            <a:ext cx="292608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 i="0">
                <a:solidFill>
                  <a:srgbClr val="AAB4BE"/>
                </a:solidFill>
                <a:latin typeface="Arial"/>
              </a:defRPr>
            </a:pPr>
            <a:r>
              <a:t>1: Sections between people, work areas, driveways</a:t>
            </a:r>
          </a:p>
        </p:txBody>
      </p:sp>
      <p:sp>
        <p:nvSpPr>
          <p:cNvPr id="9" name="Right Arrow 8"/>
          <p:cNvSpPr/>
          <p:nvPr/>
        </p:nvSpPr>
        <p:spPr>
          <a:xfrm>
            <a:off x="5440680" y="1371600"/>
            <a:ext cx="228600" cy="182880"/>
          </a:xfrm>
          <a:prstGeom prst="rightArrow">
            <a:avLst/>
          </a:prstGeom>
          <a:solidFill>
            <a:srgbClr val="F769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5760720" y="1280160"/>
            <a:ext cx="292608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 i="0">
                <a:solidFill>
                  <a:srgbClr val="22C55E"/>
                </a:solidFill>
                <a:latin typeface="Arial"/>
              </a:defRPr>
            </a:pPr>
            <a:r>
              <a:t>5: Safety indications + physical measures</a:t>
            </a:r>
          </a:p>
        </p:txBody>
      </p:sp>
      <p:sp>
        <p:nvSpPr>
          <p:cNvPr id="11" name="Rectangle 10"/>
          <p:cNvSpPr/>
          <p:nvPr/>
        </p:nvSpPr>
        <p:spPr>
          <a:xfrm>
            <a:off x="685800" y="1783080"/>
            <a:ext cx="1645920" cy="457200"/>
          </a:xfrm>
          <a:prstGeom prst="rect">
            <a:avLst/>
          </a:prstGeom>
          <a:solidFill>
            <a:srgbClr val="F769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685800" y="1874520"/>
            <a:ext cx="164592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 b="1" i="0">
                <a:solidFill>
                  <a:srgbClr val="FFFFFF"/>
                </a:solidFill>
                <a:latin typeface="Arial"/>
              </a:defRPr>
            </a:pPr>
            <a:r>
              <a:t>Fixed Quantity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2468880" y="1828800"/>
            <a:ext cx="292608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 i="0">
                <a:solidFill>
                  <a:srgbClr val="AAB4BE"/>
                </a:solidFill>
                <a:latin typeface="Arial"/>
              </a:defRPr>
            </a:pPr>
            <a:r>
              <a:t>1: Required quantities defined and indicated</a:t>
            </a:r>
          </a:p>
        </p:txBody>
      </p:sp>
      <p:sp>
        <p:nvSpPr>
          <p:cNvPr id="14" name="Right Arrow 13"/>
          <p:cNvSpPr/>
          <p:nvPr/>
        </p:nvSpPr>
        <p:spPr>
          <a:xfrm>
            <a:off x="5440680" y="1920240"/>
            <a:ext cx="228600" cy="182880"/>
          </a:xfrm>
          <a:prstGeom prst="rightArrow">
            <a:avLst/>
          </a:prstGeom>
          <a:solidFill>
            <a:srgbClr val="F769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5760720" y="1828800"/>
            <a:ext cx="292608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 i="0">
                <a:solidFill>
                  <a:srgbClr val="22C55E"/>
                </a:solidFill>
                <a:latin typeface="Arial"/>
              </a:defRPr>
            </a:pPr>
            <a:r>
              <a:t>5: Defined, indicated, and controlled</a:t>
            </a:r>
          </a:p>
        </p:txBody>
      </p:sp>
      <p:sp>
        <p:nvSpPr>
          <p:cNvPr id="16" name="Rectangle 15"/>
          <p:cNvSpPr/>
          <p:nvPr/>
        </p:nvSpPr>
        <p:spPr>
          <a:xfrm>
            <a:off x="685800" y="2331720"/>
            <a:ext cx="1645920" cy="457200"/>
          </a:xfrm>
          <a:prstGeom prst="rect">
            <a:avLst/>
          </a:prstGeom>
          <a:solidFill>
            <a:srgbClr val="F769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685800" y="2423160"/>
            <a:ext cx="164592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 b="1" i="0">
                <a:solidFill>
                  <a:srgbClr val="FFFFFF"/>
                </a:solidFill>
                <a:latin typeface="Arial"/>
              </a:defRPr>
            </a:pPr>
            <a:r>
              <a:t>Fixed Location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2468880" y="2377439"/>
            <a:ext cx="292608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 i="0">
                <a:solidFill>
                  <a:srgbClr val="AAB4BE"/>
                </a:solidFill>
                <a:latin typeface="Arial"/>
              </a:defRPr>
            </a:pPr>
            <a:r>
              <a:t>1: Storage areas defined and followed</a:t>
            </a:r>
          </a:p>
        </p:txBody>
      </p:sp>
      <p:sp>
        <p:nvSpPr>
          <p:cNvPr id="19" name="Right Arrow 18"/>
          <p:cNvSpPr/>
          <p:nvPr/>
        </p:nvSpPr>
        <p:spPr>
          <a:xfrm>
            <a:off x="5440680" y="2468879"/>
            <a:ext cx="228600" cy="182880"/>
          </a:xfrm>
          <a:prstGeom prst="rightArrow">
            <a:avLst/>
          </a:prstGeom>
          <a:solidFill>
            <a:srgbClr val="F769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5760720" y="2377439"/>
            <a:ext cx="292608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 i="0">
                <a:solidFill>
                  <a:srgbClr val="22C55E"/>
                </a:solidFill>
                <a:latin typeface="Arial"/>
              </a:defRPr>
            </a:pPr>
            <a:r>
              <a:t>5: Standardized in optimal position</a:t>
            </a:r>
          </a:p>
        </p:txBody>
      </p:sp>
      <p:sp>
        <p:nvSpPr>
          <p:cNvPr id="21" name="Rectangle 20"/>
          <p:cNvSpPr/>
          <p:nvPr/>
        </p:nvSpPr>
        <p:spPr>
          <a:xfrm>
            <a:off x="685800" y="2880360"/>
            <a:ext cx="1645920" cy="457200"/>
          </a:xfrm>
          <a:prstGeom prst="rect">
            <a:avLst/>
          </a:prstGeom>
          <a:solidFill>
            <a:srgbClr val="F769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685800" y="2971800"/>
            <a:ext cx="164592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 b="1" i="0">
                <a:solidFill>
                  <a:srgbClr val="FFFFFF"/>
                </a:solidFill>
                <a:latin typeface="Arial"/>
              </a:defRPr>
            </a:pPr>
            <a:r>
              <a:t>Fixed ID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2468880" y="2926079"/>
            <a:ext cx="292608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 i="0">
                <a:solidFill>
                  <a:srgbClr val="AAB4BE"/>
                </a:solidFill>
                <a:latin typeface="Arial"/>
              </a:defRPr>
            </a:pPr>
            <a:r>
              <a:t>1: Items indicated and followed</a:t>
            </a:r>
          </a:p>
        </p:txBody>
      </p:sp>
      <p:sp>
        <p:nvSpPr>
          <p:cNvPr id="24" name="Right Arrow 23"/>
          <p:cNvSpPr/>
          <p:nvPr/>
        </p:nvSpPr>
        <p:spPr>
          <a:xfrm>
            <a:off x="5440680" y="3017520"/>
            <a:ext cx="228600" cy="182880"/>
          </a:xfrm>
          <a:prstGeom prst="rightArrow">
            <a:avLst/>
          </a:prstGeom>
          <a:solidFill>
            <a:srgbClr val="F769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5760720" y="2926079"/>
            <a:ext cx="292608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 i="0">
                <a:solidFill>
                  <a:srgbClr val="22C55E"/>
                </a:solidFill>
                <a:latin typeface="Arial"/>
              </a:defRPr>
            </a:pPr>
            <a:r>
              <a:t>5: No waste to search — instant identification</a:t>
            </a:r>
          </a:p>
        </p:txBody>
      </p:sp>
      <p:sp>
        <p:nvSpPr>
          <p:cNvPr id="26" name="Rectangle 25"/>
          <p:cNvSpPr/>
          <p:nvPr/>
        </p:nvSpPr>
        <p:spPr>
          <a:xfrm>
            <a:off x="685800" y="3429000"/>
            <a:ext cx="1645920" cy="457200"/>
          </a:xfrm>
          <a:prstGeom prst="rect">
            <a:avLst/>
          </a:prstGeom>
          <a:solidFill>
            <a:srgbClr val="F769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685800" y="3520440"/>
            <a:ext cx="164592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 b="1" i="0">
                <a:solidFill>
                  <a:srgbClr val="FFFFFF"/>
                </a:solidFill>
                <a:latin typeface="Arial"/>
              </a:defRPr>
            </a:pPr>
            <a:r>
              <a:t>Fixed Color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2468880" y="3474720"/>
            <a:ext cx="292608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 i="0">
                <a:solidFill>
                  <a:srgbClr val="AAB4BE"/>
                </a:solidFill>
                <a:latin typeface="Arial"/>
              </a:defRPr>
            </a:pPr>
            <a:r>
              <a:t>1: Colors defined and painted</a:t>
            </a:r>
          </a:p>
        </p:txBody>
      </p:sp>
      <p:sp>
        <p:nvSpPr>
          <p:cNvPr id="29" name="Right Arrow 28"/>
          <p:cNvSpPr/>
          <p:nvPr/>
        </p:nvSpPr>
        <p:spPr>
          <a:xfrm>
            <a:off x="5440680" y="3566160"/>
            <a:ext cx="228600" cy="182880"/>
          </a:xfrm>
          <a:prstGeom prst="rightArrow">
            <a:avLst/>
          </a:prstGeom>
          <a:solidFill>
            <a:srgbClr val="F769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TextBox 29"/>
          <p:cNvSpPr txBox="1"/>
          <p:nvPr/>
        </p:nvSpPr>
        <p:spPr>
          <a:xfrm>
            <a:off x="5760720" y="3474720"/>
            <a:ext cx="292608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 i="0">
                <a:solidFill>
                  <a:srgbClr val="22C55E"/>
                </a:solidFill>
                <a:latin typeface="Arial"/>
              </a:defRPr>
            </a:pPr>
            <a:r>
              <a:t>5: Painted as defined, maintained regularly</a:t>
            </a:r>
          </a:p>
        </p:txBody>
      </p:sp>
      <p:sp>
        <p:nvSpPr>
          <p:cNvPr id="31" name="Rectangle 30"/>
          <p:cNvSpPr/>
          <p:nvPr/>
        </p:nvSpPr>
        <p:spPr>
          <a:xfrm>
            <a:off x="685800" y="4069080"/>
            <a:ext cx="7955279" cy="640080"/>
          </a:xfrm>
          <a:prstGeom prst="rect">
            <a:avLst/>
          </a:prstGeom>
          <a:solidFill>
            <a:srgbClr val="00388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TextBox 31"/>
          <p:cNvSpPr txBox="1"/>
          <p:nvPr/>
        </p:nvSpPr>
        <p:spPr>
          <a:xfrm>
            <a:off x="822960" y="4160520"/>
            <a:ext cx="768096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1" i="0">
                <a:solidFill>
                  <a:srgbClr val="F76900"/>
                </a:solidFill>
                <a:latin typeface="Arial"/>
              </a:defRPr>
            </a:pPr>
            <a:r>
              <a:t>Target Score: &gt;20 out of 25 (Average 4.0+ per category)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822960" y="4434840"/>
            <a:ext cx="768096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 i="0">
                <a:solidFill>
                  <a:srgbClr val="AAB4BE"/>
                </a:solidFill>
                <a:latin typeface="Arial"/>
              </a:defRPr>
            </a:pPr>
            <a:r>
              <a:t>Quarterly assessment cycle: January → April → June → September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2E6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457200" y="365760"/>
            <a:ext cx="73152" cy="457200"/>
          </a:xfrm>
          <a:prstGeom prst="rect">
            <a:avLst/>
          </a:prstGeom>
          <a:solidFill>
            <a:srgbClr val="F769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85800" y="365760"/>
            <a:ext cx="7315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200" b="1" i="0">
                <a:solidFill>
                  <a:srgbClr val="FFFFFF"/>
                </a:solidFill>
                <a:latin typeface="Georgia"/>
              </a:defRPr>
            </a:pPr>
            <a:r>
              <a:t>OEE &amp; Loss Analysis Framework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85800" y="914400"/>
            <a:ext cx="393192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1" i="0">
                <a:solidFill>
                  <a:srgbClr val="F76900"/>
                </a:solidFill>
                <a:latin typeface="Arial"/>
              </a:defRPr>
            </a:pPr>
            <a:r>
              <a:t>OEE Factors → 6 Big Losses</a:t>
            </a:r>
          </a:p>
        </p:txBody>
      </p:sp>
      <p:sp>
        <p:nvSpPr>
          <p:cNvPr id="6" name="Rectangle 5"/>
          <p:cNvSpPr/>
          <p:nvPr/>
        </p:nvSpPr>
        <p:spPr>
          <a:xfrm>
            <a:off x="685800" y="1280160"/>
            <a:ext cx="3931920" cy="777240"/>
          </a:xfrm>
          <a:prstGeom prst="rect">
            <a:avLst/>
          </a:prstGeom>
          <a:solidFill>
            <a:srgbClr val="00388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22960" y="1325880"/>
            <a:ext cx="13716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1" i="0">
                <a:solidFill>
                  <a:srgbClr val="F76900"/>
                </a:solidFill>
                <a:latin typeface="Arial"/>
              </a:defRPr>
            </a:pPr>
            <a:r>
              <a:t>Availability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22960" y="1600200"/>
            <a:ext cx="365760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 i="0">
                <a:solidFill>
                  <a:srgbClr val="F5F5F5"/>
                </a:solidFill>
                <a:latin typeface="Arial"/>
              </a:defRPr>
            </a:pPr>
            <a:r>
              <a:t>• Breakdowns (equipment/tooling failure)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22960" y="1801368"/>
            <a:ext cx="365760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 i="0">
                <a:solidFill>
                  <a:srgbClr val="F5F5F5"/>
                </a:solidFill>
                <a:latin typeface="Arial"/>
              </a:defRPr>
            </a:pPr>
            <a:r>
              <a:t>• Setup &amp; Adjustments (changeover, material shortage)</a:t>
            </a:r>
          </a:p>
        </p:txBody>
      </p:sp>
      <p:sp>
        <p:nvSpPr>
          <p:cNvPr id="10" name="Rectangle 9"/>
          <p:cNvSpPr/>
          <p:nvPr/>
        </p:nvSpPr>
        <p:spPr>
          <a:xfrm>
            <a:off x="685800" y="2148839"/>
            <a:ext cx="3931920" cy="777240"/>
          </a:xfrm>
          <a:prstGeom prst="rect">
            <a:avLst/>
          </a:prstGeom>
          <a:solidFill>
            <a:srgbClr val="00388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822960" y="2194559"/>
            <a:ext cx="13716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1" i="0">
                <a:solidFill>
                  <a:srgbClr val="F76900"/>
                </a:solidFill>
                <a:latin typeface="Arial"/>
              </a:defRPr>
            </a:pPr>
            <a:r>
              <a:t>Performance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22960" y="2468879"/>
            <a:ext cx="365760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 i="0">
                <a:solidFill>
                  <a:srgbClr val="F5F5F5"/>
                </a:solidFill>
                <a:latin typeface="Arial"/>
              </a:defRPr>
            </a:pPr>
            <a:r>
              <a:t>• Reduced Speed (wear, operator inefficiency)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822960" y="2670048"/>
            <a:ext cx="365760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 i="0">
                <a:solidFill>
                  <a:srgbClr val="F5F5F5"/>
                </a:solidFill>
                <a:latin typeface="Arial"/>
              </a:defRPr>
            </a:pPr>
            <a:r>
              <a:t>• Small Stops (jams, sensor blocked, cleaning)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85800" y="3017520"/>
            <a:ext cx="3931920" cy="777240"/>
          </a:xfrm>
          <a:prstGeom prst="rect">
            <a:avLst/>
          </a:prstGeom>
          <a:solidFill>
            <a:srgbClr val="00388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822960" y="3063239"/>
            <a:ext cx="13716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1" i="0">
                <a:solidFill>
                  <a:srgbClr val="F76900"/>
                </a:solidFill>
                <a:latin typeface="Arial"/>
              </a:defRPr>
            </a:pPr>
            <a:r>
              <a:t>Quality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822960" y="3337560"/>
            <a:ext cx="365760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 i="0">
                <a:solidFill>
                  <a:srgbClr val="F5F5F5"/>
                </a:solidFill>
                <a:latin typeface="Arial"/>
              </a:defRPr>
            </a:pPr>
            <a:r>
              <a:t>• Startup Rejects (scrap, rework, damage)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822960" y="3538728"/>
            <a:ext cx="365760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 i="0">
                <a:solidFill>
                  <a:srgbClr val="F5F5F5"/>
                </a:solidFill>
                <a:latin typeface="Arial"/>
              </a:defRPr>
            </a:pPr>
            <a:r>
              <a:t>• Production Rejects (in-process defects)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754880" y="914400"/>
            <a:ext cx="393192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1" i="0">
                <a:solidFill>
                  <a:srgbClr val="F76900"/>
                </a:solidFill>
                <a:latin typeface="Arial"/>
              </a:defRPr>
            </a:pPr>
            <a:r>
              <a:t>7 Forms of Waste (Muda)</a:t>
            </a:r>
          </a:p>
        </p:txBody>
      </p:sp>
      <p:sp>
        <p:nvSpPr>
          <p:cNvPr id="19" name="Rectangle 18"/>
          <p:cNvSpPr/>
          <p:nvPr/>
        </p:nvSpPr>
        <p:spPr>
          <a:xfrm>
            <a:off x="4754880" y="1280160"/>
            <a:ext cx="3931920" cy="301752"/>
          </a:xfrm>
          <a:prstGeom prst="rect">
            <a:avLst/>
          </a:prstGeom>
          <a:solidFill>
            <a:srgbClr val="00388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4892040" y="1325880"/>
            <a:ext cx="365760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 i="0">
                <a:solidFill>
                  <a:srgbClr val="F5F5F5"/>
                </a:solidFill>
                <a:latin typeface="Arial"/>
              </a:defRPr>
            </a:pPr>
            <a:r>
              <a:t>1. Overproduction</a:t>
            </a:r>
          </a:p>
        </p:txBody>
      </p:sp>
      <p:sp>
        <p:nvSpPr>
          <p:cNvPr id="21" name="Rectangle 20"/>
          <p:cNvSpPr/>
          <p:nvPr/>
        </p:nvSpPr>
        <p:spPr>
          <a:xfrm>
            <a:off x="4754880" y="1627631"/>
            <a:ext cx="3931920" cy="301752"/>
          </a:xfrm>
          <a:prstGeom prst="rect">
            <a:avLst/>
          </a:prstGeom>
          <a:solidFill>
            <a:srgbClr val="00388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4892040" y="1673351"/>
            <a:ext cx="365760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 i="0">
                <a:solidFill>
                  <a:srgbClr val="F5F5F5"/>
                </a:solidFill>
                <a:latin typeface="Arial"/>
              </a:defRPr>
            </a:pPr>
            <a:r>
              <a:t>2. Waiting</a:t>
            </a:r>
          </a:p>
        </p:txBody>
      </p:sp>
      <p:sp>
        <p:nvSpPr>
          <p:cNvPr id="23" name="Rectangle 22"/>
          <p:cNvSpPr/>
          <p:nvPr/>
        </p:nvSpPr>
        <p:spPr>
          <a:xfrm>
            <a:off x="4754880" y="1975104"/>
            <a:ext cx="3931920" cy="301752"/>
          </a:xfrm>
          <a:prstGeom prst="rect">
            <a:avLst/>
          </a:prstGeom>
          <a:solidFill>
            <a:srgbClr val="00388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4892040" y="2020824"/>
            <a:ext cx="365760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 i="0">
                <a:solidFill>
                  <a:srgbClr val="F5F5F5"/>
                </a:solidFill>
                <a:latin typeface="Arial"/>
              </a:defRPr>
            </a:pPr>
            <a:r>
              <a:t>3. Transporting</a:t>
            </a:r>
          </a:p>
        </p:txBody>
      </p:sp>
      <p:sp>
        <p:nvSpPr>
          <p:cNvPr id="25" name="Rectangle 24"/>
          <p:cNvSpPr/>
          <p:nvPr/>
        </p:nvSpPr>
        <p:spPr>
          <a:xfrm>
            <a:off x="4754880" y="2322576"/>
            <a:ext cx="3931920" cy="301752"/>
          </a:xfrm>
          <a:prstGeom prst="rect">
            <a:avLst/>
          </a:prstGeom>
          <a:solidFill>
            <a:srgbClr val="00388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4892040" y="2368296"/>
            <a:ext cx="365760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 i="0">
                <a:solidFill>
                  <a:srgbClr val="F5F5F5"/>
                </a:solidFill>
                <a:latin typeface="Arial"/>
              </a:defRPr>
            </a:pPr>
            <a:r>
              <a:t>4. Inappropriate Processing</a:t>
            </a:r>
          </a:p>
        </p:txBody>
      </p:sp>
      <p:sp>
        <p:nvSpPr>
          <p:cNvPr id="27" name="Rectangle 26"/>
          <p:cNvSpPr/>
          <p:nvPr/>
        </p:nvSpPr>
        <p:spPr>
          <a:xfrm>
            <a:off x="4754880" y="2670048"/>
            <a:ext cx="3931920" cy="301752"/>
          </a:xfrm>
          <a:prstGeom prst="rect">
            <a:avLst/>
          </a:prstGeom>
          <a:solidFill>
            <a:srgbClr val="00388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TextBox 27"/>
          <p:cNvSpPr txBox="1"/>
          <p:nvPr/>
        </p:nvSpPr>
        <p:spPr>
          <a:xfrm>
            <a:off x="4892040" y="2715768"/>
            <a:ext cx="365760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 i="0">
                <a:solidFill>
                  <a:srgbClr val="F5F5F5"/>
                </a:solidFill>
                <a:latin typeface="Arial"/>
              </a:defRPr>
            </a:pPr>
            <a:r>
              <a:t>5. Unnecessary Inventory</a:t>
            </a:r>
          </a:p>
        </p:txBody>
      </p:sp>
      <p:sp>
        <p:nvSpPr>
          <p:cNvPr id="29" name="Rectangle 28"/>
          <p:cNvSpPr/>
          <p:nvPr/>
        </p:nvSpPr>
        <p:spPr>
          <a:xfrm>
            <a:off x="4754880" y="3017520"/>
            <a:ext cx="3931920" cy="301752"/>
          </a:xfrm>
          <a:prstGeom prst="rect">
            <a:avLst/>
          </a:prstGeom>
          <a:solidFill>
            <a:srgbClr val="00388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TextBox 29"/>
          <p:cNvSpPr txBox="1"/>
          <p:nvPr/>
        </p:nvSpPr>
        <p:spPr>
          <a:xfrm>
            <a:off x="4892040" y="3063239"/>
            <a:ext cx="365760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 i="0">
                <a:solidFill>
                  <a:srgbClr val="F5F5F5"/>
                </a:solidFill>
                <a:latin typeface="Arial"/>
              </a:defRPr>
            </a:pPr>
            <a:r>
              <a:t>6. Unnecessary Motion</a:t>
            </a:r>
          </a:p>
        </p:txBody>
      </p:sp>
      <p:sp>
        <p:nvSpPr>
          <p:cNvPr id="31" name="Rectangle 30"/>
          <p:cNvSpPr/>
          <p:nvPr/>
        </p:nvSpPr>
        <p:spPr>
          <a:xfrm>
            <a:off x="4754880" y="3364992"/>
            <a:ext cx="3931920" cy="301752"/>
          </a:xfrm>
          <a:prstGeom prst="rect">
            <a:avLst/>
          </a:prstGeom>
          <a:solidFill>
            <a:srgbClr val="00388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TextBox 31"/>
          <p:cNvSpPr txBox="1"/>
          <p:nvPr/>
        </p:nvSpPr>
        <p:spPr>
          <a:xfrm>
            <a:off x="4892040" y="3410712"/>
            <a:ext cx="365760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 i="0">
                <a:solidFill>
                  <a:srgbClr val="F5F5F5"/>
                </a:solidFill>
                <a:latin typeface="Arial"/>
              </a:defRPr>
            </a:pPr>
            <a:r>
              <a:t>7. Defects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685800" y="3977639"/>
            <a:ext cx="77724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200" b="1" i="0">
                <a:solidFill>
                  <a:srgbClr val="F76900"/>
                </a:solidFill>
                <a:latin typeface="Arial"/>
              </a:defRPr>
            </a:pPr>
            <a:r>
              <a:t>SQPC Priority: Safety → Quality → Productivity → Cost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685800" y="4297680"/>
            <a:ext cx="77724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 b="0" i="0">
                <a:solidFill>
                  <a:srgbClr val="AAB4BE"/>
                </a:solidFill>
                <a:latin typeface="Arial"/>
              </a:defRPr>
            </a:pPr>
            <a:r>
              <a:t>All losses mapped to PDCA cycle with 5W1H root cause analysis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2E6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457200" y="365760"/>
            <a:ext cx="73152" cy="457200"/>
          </a:xfrm>
          <a:prstGeom prst="rect">
            <a:avLst/>
          </a:prstGeom>
          <a:solidFill>
            <a:srgbClr val="F769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85800" y="365760"/>
            <a:ext cx="7315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200" b="1" i="0">
                <a:solidFill>
                  <a:srgbClr val="FFFFFF"/>
                </a:solidFill>
                <a:latin typeface="Georgia"/>
              </a:defRPr>
            </a:pPr>
            <a:r>
              <a:t>Application &amp; Proven Results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85800" y="914400"/>
            <a:ext cx="393192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1" i="0">
                <a:solidFill>
                  <a:srgbClr val="F76900"/>
                </a:solidFill>
                <a:latin typeface="Arial"/>
              </a:defRPr>
            </a:pPr>
            <a:r>
              <a:t>Where This Toolkit Applies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280160"/>
            <a:ext cx="3931920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500"/>
              </a:spcAft>
              <a:defRPr sz="1000">
                <a:solidFill>
                  <a:srgbClr val="F5F5F5"/>
                </a:solidFill>
                <a:latin typeface="Arial"/>
              </a:defRPr>
            </a:pPr>
            <a:r>
              <a:t>• New line launch readiness assessment</a:t>
            </a:r>
          </a:p>
          <a:p>
            <a:pPr>
              <a:spcAft>
                <a:spcPts val="500"/>
              </a:spcAft>
              <a:defRPr sz="1000">
                <a:solidFill>
                  <a:srgbClr val="F5F5F5"/>
                </a:solidFill>
                <a:latin typeface="Arial"/>
              </a:defRPr>
            </a:pPr>
            <a:r>
              <a:t>• Supplier development audits</a:t>
            </a:r>
          </a:p>
          <a:p>
            <a:pPr>
              <a:spcAft>
                <a:spcPts val="500"/>
              </a:spcAft>
              <a:defRPr sz="1000">
                <a:solidFill>
                  <a:srgbClr val="F5F5F5"/>
                </a:solidFill>
                <a:latin typeface="Arial"/>
              </a:defRPr>
            </a:pPr>
            <a:r>
              <a:t>• Continuous improvement prioritization</a:t>
            </a:r>
          </a:p>
          <a:p>
            <a:pPr>
              <a:spcAft>
                <a:spcPts val="500"/>
              </a:spcAft>
              <a:defRPr sz="1000">
                <a:solidFill>
                  <a:srgbClr val="F5F5F5"/>
                </a:solidFill>
                <a:latin typeface="Arial"/>
              </a:defRPr>
            </a:pPr>
            <a:r>
              <a:t>• Operational due diligence (PE/M&amp;A)</a:t>
            </a:r>
          </a:p>
          <a:p>
            <a:pPr>
              <a:spcAft>
                <a:spcPts val="500"/>
              </a:spcAft>
              <a:defRPr sz="1000">
                <a:solidFill>
                  <a:srgbClr val="F5F5F5"/>
                </a:solidFill>
                <a:latin typeface="Arial"/>
              </a:defRPr>
            </a:pPr>
            <a:r>
              <a:t>• Quality system gap analysis</a:t>
            </a:r>
          </a:p>
          <a:p>
            <a:pPr>
              <a:spcAft>
                <a:spcPts val="500"/>
              </a:spcAft>
              <a:defRPr sz="1000">
                <a:solidFill>
                  <a:srgbClr val="F5F5F5"/>
                </a:solidFill>
                <a:latin typeface="Arial"/>
              </a:defRPr>
            </a:pPr>
            <a:r>
              <a:t>• Cost reduction target identification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754880" y="914400"/>
            <a:ext cx="393192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1" i="0">
                <a:solidFill>
                  <a:srgbClr val="F76900"/>
                </a:solidFill>
                <a:latin typeface="Arial"/>
              </a:defRPr>
            </a:pPr>
            <a:r>
              <a:t>Results Achieved Using Toolkit</a:t>
            </a:r>
          </a:p>
        </p:txBody>
      </p:sp>
      <p:sp>
        <p:nvSpPr>
          <p:cNvPr id="8" name="Rectangle 7"/>
          <p:cNvSpPr/>
          <p:nvPr/>
        </p:nvSpPr>
        <p:spPr>
          <a:xfrm>
            <a:off x="4754880" y="1280160"/>
            <a:ext cx="3931920" cy="457200"/>
          </a:xfrm>
          <a:prstGeom prst="rect">
            <a:avLst/>
          </a:prstGeom>
          <a:solidFill>
            <a:srgbClr val="00388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4892040" y="1371600"/>
            <a:ext cx="13716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1" i="0">
                <a:solidFill>
                  <a:srgbClr val="22C55E"/>
                </a:solidFill>
                <a:latin typeface="Arial"/>
              </a:defRPr>
            </a:pPr>
            <a:r>
              <a:t>4% → 94%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309360" y="1389888"/>
            <a:ext cx="2286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0" i="0">
                <a:solidFill>
                  <a:srgbClr val="F5F5F5"/>
                </a:solidFill>
                <a:latin typeface="Arial"/>
              </a:defRPr>
            </a:pPr>
            <a:r>
              <a:t>OEE Improvement</a:t>
            </a:r>
          </a:p>
        </p:txBody>
      </p:sp>
      <p:sp>
        <p:nvSpPr>
          <p:cNvPr id="11" name="Rectangle 10"/>
          <p:cNvSpPr/>
          <p:nvPr/>
        </p:nvSpPr>
        <p:spPr>
          <a:xfrm>
            <a:off x="4754880" y="1783080"/>
            <a:ext cx="3931920" cy="457200"/>
          </a:xfrm>
          <a:prstGeom prst="rect">
            <a:avLst/>
          </a:prstGeom>
          <a:solidFill>
            <a:srgbClr val="00388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4892040" y="1874519"/>
            <a:ext cx="13716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1" i="0">
                <a:solidFill>
                  <a:srgbClr val="22C55E"/>
                </a:solidFill>
                <a:latin typeface="Arial"/>
              </a:defRPr>
            </a:pPr>
            <a:r>
              <a:t>83%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309360" y="1892807"/>
            <a:ext cx="2286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0" i="0">
                <a:solidFill>
                  <a:srgbClr val="F5F5F5"/>
                </a:solidFill>
                <a:latin typeface="Arial"/>
              </a:defRPr>
            </a:pPr>
            <a:r>
              <a:t>Changeover Reduction</a:t>
            </a:r>
          </a:p>
        </p:txBody>
      </p:sp>
      <p:sp>
        <p:nvSpPr>
          <p:cNvPr id="14" name="Rectangle 13"/>
          <p:cNvSpPr/>
          <p:nvPr/>
        </p:nvSpPr>
        <p:spPr>
          <a:xfrm>
            <a:off x="4754880" y="2286000"/>
            <a:ext cx="3931920" cy="457200"/>
          </a:xfrm>
          <a:prstGeom prst="rect">
            <a:avLst/>
          </a:prstGeom>
          <a:solidFill>
            <a:srgbClr val="00388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4892040" y="2377440"/>
            <a:ext cx="13716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1" i="0">
                <a:solidFill>
                  <a:srgbClr val="22C55E"/>
                </a:solidFill>
                <a:latin typeface="Arial"/>
              </a:defRPr>
            </a:pPr>
            <a:r>
              <a:t>$100M+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309360" y="2395728"/>
            <a:ext cx="2286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0" i="0">
                <a:solidFill>
                  <a:srgbClr val="F5F5F5"/>
                </a:solidFill>
                <a:latin typeface="Arial"/>
              </a:defRPr>
            </a:pPr>
            <a:r>
              <a:t>Cost Savings Identified</a:t>
            </a:r>
          </a:p>
        </p:txBody>
      </p:sp>
      <p:sp>
        <p:nvSpPr>
          <p:cNvPr id="17" name="Rectangle 16"/>
          <p:cNvSpPr/>
          <p:nvPr/>
        </p:nvSpPr>
        <p:spPr>
          <a:xfrm>
            <a:off x="4754880" y="2788920"/>
            <a:ext cx="3931920" cy="457200"/>
          </a:xfrm>
          <a:prstGeom prst="rect">
            <a:avLst/>
          </a:prstGeom>
          <a:solidFill>
            <a:srgbClr val="00388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4892040" y="2880360"/>
            <a:ext cx="13716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1" i="0">
                <a:solidFill>
                  <a:srgbClr val="22C55E"/>
                </a:solidFill>
                <a:latin typeface="Arial"/>
              </a:defRPr>
            </a:pPr>
            <a:r>
              <a:t>&gt;98%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309360" y="2898648"/>
            <a:ext cx="2286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0" i="0">
                <a:solidFill>
                  <a:srgbClr val="F5F5F5"/>
                </a:solidFill>
                <a:latin typeface="Arial"/>
              </a:defRPr>
            </a:pPr>
            <a:r>
              <a:t>FTT Quality Achieved</a:t>
            </a:r>
          </a:p>
        </p:txBody>
      </p:sp>
      <p:sp>
        <p:nvSpPr>
          <p:cNvPr id="20" name="Rectangle 19"/>
          <p:cNvSpPr/>
          <p:nvPr/>
        </p:nvSpPr>
        <p:spPr>
          <a:xfrm>
            <a:off x="685800" y="3383280"/>
            <a:ext cx="7955279" cy="777240"/>
          </a:xfrm>
          <a:prstGeom prst="rect">
            <a:avLst/>
          </a:prstGeom>
          <a:solidFill>
            <a:srgbClr val="00388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ectangle 20"/>
          <p:cNvSpPr/>
          <p:nvPr/>
        </p:nvSpPr>
        <p:spPr>
          <a:xfrm>
            <a:off x="685800" y="3383280"/>
            <a:ext cx="73152" cy="777240"/>
          </a:xfrm>
          <a:prstGeom prst="rect">
            <a:avLst/>
          </a:prstGeom>
          <a:solidFill>
            <a:srgbClr val="F769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914400" y="3474720"/>
            <a:ext cx="758952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1" i="0">
                <a:solidFill>
                  <a:srgbClr val="F76900"/>
                </a:solidFill>
                <a:latin typeface="Arial"/>
              </a:defRPr>
            </a:pPr>
            <a:r>
              <a:t>Why Standardized Diagnosis Works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914400" y="3749039"/>
            <a:ext cx="75895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 i="0">
                <a:solidFill>
                  <a:srgbClr val="AAB4BE"/>
                </a:solidFill>
                <a:latin typeface="Arial"/>
              </a:defRPr>
            </a:pPr>
            <a:r>
              <a:t>Objective criteria eliminate opinion-based assessments. Clear ○/✕ ratings enable consistent evaluation across shifts, plants, and evaluators. Kaizen priorities become self-evident.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2E6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1097280"/>
            <a:ext cx="137160" cy="914400"/>
          </a:xfrm>
          <a:prstGeom prst="rect">
            <a:avLst/>
          </a:prstGeom>
          <a:solidFill>
            <a:srgbClr val="F769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1188720"/>
            <a:ext cx="82296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4000" b="1" i="0">
                <a:solidFill>
                  <a:srgbClr val="FFFFFF"/>
                </a:solidFill>
                <a:latin typeface="Georgia"/>
              </a:defRPr>
            </a:pPr>
            <a:r>
              <a:t>David E. Jones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1737360"/>
            <a:ext cx="82296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800" b="0" i="0">
                <a:solidFill>
                  <a:srgbClr val="F76900"/>
                </a:solidFill>
                <a:latin typeface="Arial"/>
              </a:defRPr>
            </a:pPr>
            <a:r>
              <a:t>TPS Diagnostic &amp; Implementation Expert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2468880"/>
            <a:ext cx="256032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600" b="1" i="0">
                <a:solidFill>
                  <a:srgbClr val="FFFFFF"/>
                </a:solidFill>
                <a:latin typeface="Georgia"/>
              </a:defRPr>
            </a:pPr>
            <a:r>
              <a:t>30 Years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85800" y="2926080"/>
            <a:ext cx="256032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0" i="0">
                <a:solidFill>
                  <a:srgbClr val="AAB4BE"/>
                </a:solidFill>
                <a:latin typeface="Arial"/>
              </a:defRPr>
            </a:pPr>
            <a:r>
              <a:t>Manufacturing Leadership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429000" y="2468880"/>
            <a:ext cx="256032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600" b="1" i="0">
                <a:solidFill>
                  <a:srgbClr val="FFFFFF"/>
                </a:solidFill>
                <a:latin typeface="Georgia"/>
              </a:defRPr>
            </a:pPr>
            <a:r>
              <a:t>17 Years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429000" y="2926080"/>
            <a:ext cx="256032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0" i="0">
                <a:solidFill>
                  <a:srgbClr val="AAB4BE"/>
                </a:solidFill>
                <a:latin typeface="Arial"/>
              </a:defRPr>
            </a:pPr>
            <a:r>
              <a:t>Toyota Motor Corporation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172200" y="2468880"/>
            <a:ext cx="256032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600" b="1" i="0">
                <a:solidFill>
                  <a:srgbClr val="FFFFFF"/>
                </a:solidFill>
                <a:latin typeface="Georgia"/>
              </a:defRPr>
            </a:pPr>
            <a:r>
              <a:t>$100M+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172200" y="2926080"/>
            <a:ext cx="256032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0" i="0">
                <a:solidFill>
                  <a:srgbClr val="AAB4BE"/>
                </a:solidFill>
                <a:latin typeface="Arial"/>
              </a:defRPr>
            </a:pPr>
            <a:r>
              <a:t>Documented Savings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85800" y="3383280"/>
            <a:ext cx="77724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 b="0" i="0">
                <a:solidFill>
                  <a:srgbClr val="F5F5F5"/>
                </a:solidFill>
                <a:latin typeface="Arial"/>
              </a:defRPr>
            </a:pPr>
            <a:r>
              <a:t>24-Point Process Diagnosis | Cost Reduction Framework | 5 Fixed Evaluation | OEE Analysis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85800" y="3931920"/>
            <a:ext cx="77724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 b="0" i="0">
                <a:solidFill>
                  <a:srgbClr val="AAB4BE"/>
                </a:solidFill>
                <a:latin typeface="Arial"/>
              </a:defRPr>
            </a:pPr>
            <a:r>
              <a:t>Greater Nashville, TN | Business Proficient in Japanese | Japan Permanent Resident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85800" y="4297680"/>
            <a:ext cx="77724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 b="0" i="0">
                <a:solidFill>
                  <a:srgbClr val="F76900"/>
                </a:solidFill>
                <a:latin typeface="Arial"/>
              </a:defRPr>
            </a:pPr>
            <a:r>
              <a:t>dj@outcometn.com | (615) 689-1205 | outcome-usa.com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