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137160" cy="10972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 i="0">
                <a:solidFill>
                  <a:srgbClr val="FFFFFF"/>
                </a:solidFill>
                <a:latin typeface="Georgia"/>
              </a:defRPr>
            </a:pPr>
            <a:r>
              <a:t>Manufacturing Turnaround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 i="0">
                <a:solidFill>
                  <a:srgbClr val="F76900"/>
                </a:solidFill>
                <a:latin typeface="Arial"/>
              </a:defRPr>
            </a:pPr>
            <a:r>
              <a:t>From 4% to 94% OEE in 15 Months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83464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 i="1">
                <a:solidFill>
                  <a:srgbClr val="AAB4BE"/>
                </a:solidFill>
                <a:latin typeface="Arial"/>
              </a:defRPr>
            </a:pPr>
            <a:r>
              <a:t>A Toyota Production System Approach to Operational Excellence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0233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David E. Jones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38912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30 Years Manufacturing Leadership | 17 Years Toyota Motor Corporation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The Challenge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F76900"/>
                </a:solidFill>
                <a:latin typeface="Arial"/>
              </a:defRPr>
            </a:pPr>
            <a:r>
              <a:t>Tier II Automotive Supplier — Critical Situation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25880"/>
            <a:ext cx="260604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417320"/>
            <a:ext cx="2606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 i="0">
                <a:solidFill>
                  <a:srgbClr val="DC3535"/>
                </a:solidFill>
                <a:latin typeface="Georgia"/>
              </a:defRPr>
            </a:pPr>
            <a:r>
              <a:t>4%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874519"/>
            <a:ext cx="2606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Overall Equipment Effectiveness</a:t>
            </a:r>
          </a:p>
        </p:txBody>
      </p:sp>
      <p:sp>
        <p:nvSpPr>
          <p:cNvPr id="9" name="Rectangle 8"/>
          <p:cNvSpPr/>
          <p:nvPr/>
        </p:nvSpPr>
        <p:spPr>
          <a:xfrm>
            <a:off x="3474720" y="1325880"/>
            <a:ext cx="260604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74720" y="1417320"/>
            <a:ext cx="2606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 i="0">
                <a:solidFill>
                  <a:srgbClr val="DC3535"/>
                </a:solidFill>
                <a:latin typeface="Georgia"/>
              </a:defRPr>
            </a:pPr>
            <a:r>
              <a:t>120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1874519"/>
            <a:ext cx="2606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Average Changeover Time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63640" y="1325880"/>
            <a:ext cx="260604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63640" y="1417320"/>
            <a:ext cx="2606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 i="0">
                <a:solidFill>
                  <a:srgbClr val="DC3535"/>
                </a:solidFill>
                <a:latin typeface="Georgia"/>
              </a:defRPr>
            </a:pPr>
            <a:r>
              <a:t>$0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3640" y="1874519"/>
            <a:ext cx="2606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Annual Revenue (New Plant)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2423160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Root Cause Analysis Findings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2743200"/>
            <a:ext cx="7772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No standardized work instructions or documented processes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Equipment downtime untracked — problems invisible to management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Job shop culture resistant to automotive quality standards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Skills gap — workforce unfamiliar with high-speed manufacturing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The Approach: TPS Implementation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2606040" cy="3474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1005840"/>
            <a:ext cx="2606040" cy="4114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051560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Phase 1: Visibility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463040"/>
            <a:ext cx="2606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1">
                <a:solidFill>
                  <a:srgbClr val="AAB4BE"/>
                </a:solidFill>
                <a:latin typeface="Arial"/>
              </a:defRPr>
            </a:pPr>
            <a:r>
              <a:t>Months 1-3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783080"/>
            <a:ext cx="24231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Vorne OEE monitoring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Real-time downtime tracking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Visual management boards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74720" y="1005840"/>
            <a:ext cx="2606040" cy="3474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474720" y="1005840"/>
            <a:ext cx="2606040" cy="4114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1051560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Phase 2: Stabilize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1463040"/>
            <a:ext cx="2606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1">
                <a:solidFill>
                  <a:srgbClr val="AAB4BE"/>
                </a:solidFill>
                <a:latin typeface="Arial"/>
              </a:defRPr>
            </a:pPr>
            <a:r>
              <a:t>Months 4-9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6160" y="1783080"/>
            <a:ext cx="24231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Line-stop protocol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SMED changeover standards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Control plan job instructions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3640" y="1005840"/>
            <a:ext cx="2606040" cy="34747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63640" y="1005840"/>
            <a:ext cx="2606040" cy="4114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63640" y="1051560"/>
            <a:ext cx="2606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Phase 3: Optimize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1463040"/>
            <a:ext cx="2606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1">
                <a:solidFill>
                  <a:srgbClr val="AAB4BE"/>
                </a:solidFill>
                <a:latin typeface="Arial"/>
              </a:defRPr>
            </a:pPr>
            <a:r>
              <a:t>Months 10-15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55079" y="1783080"/>
            <a:ext cx="24231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High-speed process refinement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TCAT skilled trades pipeline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Leadership coaching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Results: Measurable Transformation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19659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097280"/>
            <a:ext cx="1965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 i="0">
                <a:solidFill>
                  <a:srgbClr val="22C55E"/>
                </a:solidFill>
                <a:latin typeface="Georgia"/>
              </a:defRPr>
            </a:pPr>
            <a:r>
              <a:t>94%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64592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OEE Achieved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92024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from 4%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4640" y="1005840"/>
            <a:ext cx="19659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834640" y="1097280"/>
            <a:ext cx="1965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 i="0">
                <a:solidFill>
                  <a:srgbClr val="22C55E"/>
                </a:solidFill>
                <a:latin typeface="Georgia"/>
              </a:defRPr>
            </a:pPr>
            <a:r>
              <a:t>99.98%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34640" y="164592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Quality Rate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4640" y="192024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near-zero defects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83480" y="1005840"/>
            <a:ext cx="19659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983480" y="1097280"/>
            <a:ext cx="1965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 i="0">
                <a:solidFill>
                  <a:srgbClr val="22C55E"/>
                </a:solidFill>
                <a:latin typeface="Georgia"/>
              </a:defRPr>
            </a:pPr>
            <a:r>
              <a:t>83%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164592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Changeover Cut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192024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120 → 20 min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32320" y="1005840"/>
            <a:ext cx="19659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132320" y="1097280"/>
            <a:ext cx="1965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 i="0">
                <a:solidFill>
                  <a:srgbClr val="22C55E"/>
                </a:solidFill>
                <a:latin typeface="Georgia"/>
              </a:defRPr>
            </a:pPr>
            <a:r>
              <a:t>$8M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164592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Revenue Growth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192024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from $0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26060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Additional Outcomes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" y="2926080"/>
            <a:ext cx="4114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Cycle time reduced 32% (2.5s → 1.7s)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3:1 productivity vs. headquarters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Skilled trades pipeline via TCAT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Culture transformed to Tier 1 standards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0" y="26060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15-Month OEE Progression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0" y="2971800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0" y="320040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4%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87568" y="2971800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87568" y="320040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15%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45936" y="2971800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45936" y="320040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35%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04304" y="2971800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04304" y="320040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58%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62671" y="2971800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M12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62671" y="320040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82%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21040" y="2971800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 i="0">
                <a:solidFill>
                  <a:srgbClr val="AAB4BE"/>
                </a:solidFill>
                <a:latin typeface="Arial"/>
              </a:defRPr>
            </a:pPr>
            <a:r>
              <a:t>M15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21040" y="320040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94%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Key Learnings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960120"/>
            <a:ext cx="3931920" cy="1463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960120"/>
            <a:ext cx="73152" cy="1463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097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1. Make Problems Visible First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146304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You cannot improve what you cannot see. OEE monitoring revealed true scope.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0" y="960120"/>
            <a:ext cx="3931920" cy="1463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754880" y="960120"/>
            <a:ext cx="73152" cy="1463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37760" y="1097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2. Stop the Line to Fix Problems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7760" y="146304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Immediate repairs prevent cascading failures and build quality ownership.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2606040"/>
            <a:ext cx="3931920" cy="1463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85800" y="2606040"/>
            <a:ext cx="73152" cy="1463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27432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3. Develop People, Not Just Processes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310896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TCAT partnership created sustainable workforce development.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0" y="2606040"/>
            <a:ext cx="3931920" cy="1463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754880" y="2606040"/>
            <a:ext cx="73152" cy="1463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937760" y="27432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4. Daily Kaizen Beats Big Projects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60" y="310896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Small daily improvements compound faster than periodic initiatives.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 i="1">
                <a:solidFill>
                  <a:srgbClr val="F76900"/>
                </a:solidFill>
                <a:latin typeface="Georgia"/>
              </a:defRPr>
            </a:pPr>
            <a:r>
              <a:t>"The Toyota way is about developing capability, not just implementing tools."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137160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 i="0">
                <a:solidFill>
                  <a:srgbClr val="FFFFFF"/>
                </a:solidFill>
                <a:latin typeface="Georgia"/>
              </a:defRPr>
            </a:pPr>
            <a:r>
              <a:t>David E. Jones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 i="0">
                <a:solidFill>
                  <a:srgbClr val="F76900"/>
                </a:solidFill>
                <a:latin typeface="Arial"/>
              </a:defRPr>
            </a:pPr>
            <a:r>
              <a:t>Manufacturing Transformation Executive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65176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30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10896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Manufacturing Leadership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265176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17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310896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Toyota Motor Corporation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265176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$100M+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310896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Documented Savings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93192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Greater Nashville, TN | Business Proficient in Japanese | Japan Permanent Resident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29768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dj@outcometn.com | (615) 689-1205 | outcome-usa.com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