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188720"/>
            <a:ext cx="137160" cy="109728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280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 i="0">
                <a:solidFill>
                  <a:srgbClr val="FFFFFF"/>
                </a:solidFill>
                <a:latin typeface="Georgia"/>
              </a:defRPr>
            </a:pPr>
            <a:r>
              <a:t>Mix-Model Production Systems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01168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 i="0">
                <a:solidFill>
                  <a:srgbClr val="F76900"/>
                </a:solidFill>
                <a:latin typeface="Arial"/>
              </a:defRPr>
            </a:pPr>
            <a:r>
              <a:t>Equipment Design &amp; Process Optimization for Flexibility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65176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 i="1">
                <a:solidFill>
                  <a:srgbClr val="AAB4BE"/>
                </a:solidFill>
                <a:latin typeface="Arial"/>
              </a:defRPr>
            </a:pPr>
            <a:r>
              <a:t>Enabling Heijunka Through Quick Change Fixtures &amp; Human-Machine Separation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93192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David E. Jones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297680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30 Years Manufacturing Leadership | 17 Years Toyota Motor Corporation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Two Essential Tools for Mix-Model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005840"/>
            <a:ext cx="3931920" cy="18288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85800" y="1005840"/>
            <a:ext cx="3931920" cy="41148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051560"/>
            <a:ext cx="3931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1. QUICK CHANGE FIXTURES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150876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5F5F5"/>
                </a:solidFill>
                <a:latin typeface="Arial"/>
              </a:defRPr>
            </a:pPr>
            <a:r>
              <a:t>Equipment that enables mix-model sequence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783080"/>
            <a:ext cx="3657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AAB4BE"/>
                </a:solidFill>
                <a:latin typeface="Arial"/>
              </a:defRPr>
            </a:pPr>
            <a:r>
              <a:t>• Single pallet handles multiple variants</a:t>
            </a:r>
          </a:p>
          <a:p>
            <a:pPr>
              <a:spcAft>
                <a:spcPts val="500"/>
              </a:spcAft>
              <a:defRPr sz="1000">
                <a:solidFill>
                  <a:srgbClr val="AAB4BE"/>
                </a:solidFill>
                <a:latin typeface="Arial"/>
              </a:defRPr>
            </a:pPr>
            <a:r>
              <a:t>• Zero changeover between models</a:t>
            </a:r>
          </a:p>
          <a:p>
            <a:pPr>
              <a:spcAft>
                <a:spcPts val="500"/>
              </a:spcAft>
              <a:defRPr sz="1000">
                <a:solidFill>
                  <a:srgbClr val="AAB4BE"/>
                </a:solidFill>
                <a:latin typeface="Arial"/>
              </a:defRPr>
            </a:pPr>
            <a:r>
              <a:t>• Automatic adaptation via recipe/AVI</a:t>
            </a:r>
          </a:p>
          <a:p>
            <a:pPr>
              <a:spcAft>
                <a:spcPts val="500"/>
              </a:spcAft>
              <a:defRPr sz="1000">
                <a:solidFill>
                  <a:srgbClr val="AAB4BE"/>
                </a:solidFill>
                <a:latin typeface="Arial"/>
              </a:defRPr>
            </a:pPr>
            <a:r>
              <a:t>• Cornerstone for leveled production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54880" y="1005840"/>
            <a:ext cx="3931920" cy="18288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754880" y="1005840"/>
            <a:ext cx="3931920" cy="41148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54880" y="1051560"/>
            <a:ext cx="3931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2. MAN/MACHINE CHARTS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92040" y="150876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5F5F5"/>
                </a:solidFill>
                <a:latin typeface="Arial"/>
              </a:defRPr>
            </a:pPr>
            <a:r>
              <a:t>Process optimization through separation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92040" y="1783080"/>
            <a:ext cx="3657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AAB4BE"/>
                </a:solidFill>
                <a:latin typeface="Arial"/>
              </a:defRPr>
            </a:pPr>
            <a:r>
              <a:t>• Visualizes human vs machine actions</a:t>
            </a:r>
          </a:p>
          <a:p>
            <a:pPr>
              <a:spcAft>
                <a:spcPts val="500"/>
              </a:spcAft>
              <a:defRPr sz="1000">
                <a:solidFill>
                  <a:srgbClr val="AAB4BE"/>
                </a:solidFill>
                <a:latin typeface="Arial"/>
              </a:defRPr>
            </a:pPr>
            <a:r>
              <a:t>• Identifies waiting waste (both sides)</a:t>
            </a:r>
          </a:p>
          <a:p>
            <a:pPr>
              <a:spcAft>
                <a:spcPts val="500"/>
              </a:spcAft>
              <a:defRPr sz="1000">
                <a:solidFill>
                  <a:srgbClr val="AAB4BE"/>
                </a:solidFill>
                <a:latin typeface="Arial"/>
              </a:defRPr>
            </a:pPr>
            <a:r>
              <a:t>• Enables multi-machine operation</a:t>
            </a:r>
          </a:p>
          <a:p>
            <a:pPr>
              <a:spcAft>
                <a:spcPts val="500"/>
              </a:spcAft>
              <a:defRPr sz="1000">
                <a:solidFill>
                  <a:srgbClr val="AAB4BE"/>
                </a:solidFill>
                <a:latin typeface="Arial"/>
              </a:defRPr>
            </a:pPr>
            <a:r>
              <a:t>• Optimizes task order &amp; walk paths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" y="3017520"/>
            <a:ext cx="79552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Why Use Together?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3383280"/>
            <a:ext cx="7955279" cy="9144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2960" y="347472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5F5F5"/>
                </a:solidFill>
                <a:latin typeface="Arial"/>
              </a:defRPr>
            </a:pPr>
            <a:r>
              <a:t>Quick change fixtures enable mix-model production at the equipment level. Man/machine charts optimize the operator's work within that mix-model environment. Together, they achieve true Heijunka — leveled production with minimal waste.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Quick Change Fixture Types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8686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 i="0">
                <a:solidFill>
                  <a:srgbClr val="F76900"/>
                </a:solidFill>
                <a:latin typeface="Arial"/>
              </a:defRPr>
            </a:pPr>
            <a:r>
              <a:t>Single Pallet Accommodates Multiple Product Variants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234440"/>
            <a:ext cx="3931920" cy="8229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234440"/>
            <a:ext cx="73152" cy="8229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1307592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1. Flip Up/Down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46120" y="1307592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76900"/>
                </a:solidFill>
                <a:latin typeface="Arial"/>
              </a:defRPr>
            </a:pPr>
            <a:r>
              <a:t>Post Flip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1645920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Posts flip up or down to engage/disengage locators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54880" y="1234440"/>
            <a:ext cx="3931920" cy="8229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754880" y="1234440"/>
            <a:ext cx="73152" cy="8229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937760" y="1307592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2. Pin Flip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0" y="1307592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76900"/>
                </a:solidFill>
                <a:latin typeface="Arial"/>
              </a:defRPr>
            </a:pPr>
            <a:r>
              <a:t>Pin Flip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37760" y="1645920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Locating pins flip to different positions per model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2194560"/>
            <a:ext cx="3931920" cy="8229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85800" y="2194560"/>
            <a:ext cx="73152" cy="8229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68680" y="2267712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3. Post Turn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46120" y="2267712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76900"/>
                </a:solidFill>
                <a:latin typeface="Arial"/>
              </a:defRPr>
            </a:pPr>
            <a:r>
              <a:t>Rotary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2606040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Posts rotate to present different locating surfaces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54880" y="2194560"/>
            <a:ext cx="3931920" cy="8229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754880" y="2194560"/>
            <a:ext cx="73152" cy="8229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937760" y="2267712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4. Post Slide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0" y="2267712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76900"/>
                </a:solidFill>
                <a:latin typeface="Arial"/>
              </a:defRPr>
            </a:pPr>
            <a:r>
              <a:t>Linear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37760" y="2606040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Posts slide laterally to accommodate width variation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00" y="3154680"/>
            <a:ext cx="3931920" cy="8229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85800" y="3154680"/>
            <a:ext cx="73152" cy="8229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68680" y="3227832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5. Cantilever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227832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76900"/>
                </a:solidFill>
                <a:latin typeface="Arial"/>
              </a:defRPr>
            </a:pPr>
            <a:r>
              <a:t>Bolting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68680" y="3566160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Work clamp positions via standardized hole patterns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54880" y="3154680"/>
            <a:ext cx="3931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Example Application: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754880" y="3474720"/>
            <a:ext cx="3931920" cy="8229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892040" y="3566160"/>
            <a:ext cx="3657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5 powertrain variants on single pallet:</a:t>
            </a:r>
            <a:br/>
            <a:r>
              <a:t>• V6 3.5L Hybrid  • V6 3.3L Gas  • L4 2.4L Gas</a:t>
            </a:r>
            <a:br/>
            <a:r>
              <a:t>• L4 2.4L Hybrid  • V6 3.5L 2GF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85800" y="4480560"/>
            <a:ext cx="7772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 i="1">
                <a:solidFill>
                  <a:srgbClr val="F76900"/>
                </a:solidFill>
                <a:latin typeface="Arial"/>
              </a:defRPr>
            </a:pPr>
            <a:r>
              <a:t>Key Principle: Zero changeover time between models = true sequence production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Line Shape Selection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8686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 i="0">
                <a:solidFill>
                  <a:srgbClr val="F76900"/>
                </a:solidFill>
                <a:latin typeface="Arial"/>
              </a:defRPr>
            </a:pPr>
            <a:r>
              <a:t>Form Follows Function — Design After Planning Steps 1 &amp; 2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234440"/>
            <a:ext cx="7955279" cy="6858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234440"/>
            <a:ext cx="1371600" cy="6858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4173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I / Y Shape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94560" y="1307592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22C55E"/>
                </a:solidFill>
                <a:latin typeface="Arial"/>
              </a:defRPr>
            </a:pPr>
            <a:r>
              <a:t>BEST for Mix-Model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94560" y="1600200"/>
            <a:ext cx="6217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Optimized for small component delivery along line, supports sequence &amp; leveled production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5800" y="2011680"/>
            <a:ext cx="7955279" cy="6858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85800" y="2011680"/>
            <a:ext cx="1371600" cy="6858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219456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U / C Shape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94560" y="2084832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Good for Flex Volume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94560" y="2377440"/>
            <a:ext cx="6217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First/last operation by one person in low volume; NOT recommended for mix-model (difficult multi-product delivery)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2788920"/>
            <a:ext cx="7955279" cy="6858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85800" y="2788920"/>
            <a:ext cx="1371600" cy="6858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85800" y="297180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F / L / J / 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94560" y="2862072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Space Constrained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94560" y="3154679"/>
            <a:ext cx="6217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Used when facility doesn't allow straight 'I' shape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5800" y="3566160"/>
            <a:ext cx="7955279" cy="6858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85800" y="3566160"/>
            <a:ext cx="1371600" cy="6858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85800" y="3749039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W Shape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94560" y="3639312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Compact Alternative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194560" y="3931920"/>
            <a:ext cx="6217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Space efficient but requires extra material handling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800" y="4389120"/>
            <a:ext cx="7772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 i="1">
                <a:solidFill>
                  <a:srgbClr val="F76900"/>
                </a:solidFill>
                <a:latin typeface="Arial"/>
              </a:defRPr>
            </a:pPr>
            <a:r>
              <a:t>⚠ Avoid "one team member – one machine syndrome" — separate human work from machine work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Man/Machine Cycle Time Chart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8686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 i="0">
                <a:solidFill>
                  <a:srgbClr val="F76900"/>
                </a:solidFill>
                <a:latin typeface="Arial"/>
              </a:defRPr>
            </a:pPr>
            <a:r>
              <a:t>Process Optimization Tool — One Page, One Chart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3931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What the Chart Reveals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1554480"/>
            <a:ext cx="3931920" cy="201168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164592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• Task order &amp; sequence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96596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• Man walk distances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2860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• Man &amp; machine return distances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606039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• Machine positions &amp; methods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2608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• Job/task times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324612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• Cycle rate change impacts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54880" y="1234440"/>
            <a:ext cx="3931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Chart Elements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754880" y="1554480"/>
            <a:ext cx="3931920" cy="201168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892040" y="164592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i="0">
                <a:solidFill>
                  <a:srgbClr val="F76900"/>
                </a:solidFill>
                <a:latin typeface="Arial"/>
              </a:defRPr>
            </a:pPr>
            <a:r>
              <a:t>X-Axis: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35040" y="1645920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Time (seconds)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92040" y="196596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i="0">
                <a:solidFill>
                  <a:srgbClr val="F76900"/>
                </a:solidFill>
                <a:latin typeface="Arial"/>
              </a:defRPr>
            </a:pPr>
            <a:r>
              <a:t>Y-Axis: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35040" y="1965960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Distance (pitch/work zones)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92040" y="228600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i="0">
                <a:solidFill>
                  <a:srgbClr val="F76900"/>
                </a:solidFill>
                <a:latin typeface="Arial"/>
              </a:defRPr>
            </a:pPr>
            <a:r>
              <a:t>Man Line: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035040" y="2286000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Task start to end, walk paths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92040" y="2606039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i="0">
                <a:solidFill>
                  <a:srgbClr val="F76900"/>
                </a:solidFill>
                <a:latin typeface="Arial"/>
              </a:defRPr>
            </a:pPr>
            <a:r>
              <a:t>Machine Line: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35040" y="2606039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Operation sequence &amp; duration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92040" y="292608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i="0">
                <a:solidFill>
                  <a:srgbClr val="F76900"/>
                </a:solidFill>
                <a:latin typeface="Arial"/>
              </a:defRPr>
            </a:pPr>
            <a:r>
              <a:t>Intersection: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35040" y="2926080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Man × Machine sync points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892040" y="324612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i="0">
                <a:solidFill>
                  <a:srgbClr val="F76900"/>
                </a:solidFill>
                <a:latin typeface="Arial"/>
              </a:defRPr>
            </a:pPr>
            <a:r>
              <a:t>Return: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035040" y="3246120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Home position reset paths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85800" y="3749039"/>
            <a:ext cx="79552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Purpose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85800" y="4069080"/>
            <a:ext cx="7955279" cy="64008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22960" y="4160520"/>
            <a:ext cx="7680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Enables process optimization by visualizing task order changes based on value stream and product structure. Identifies where man waits for machine (waste) and where machine waits for man (lost capacity).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Human-Machine Separation Principle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914400"/>
            <a:ext cx="3931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The Problem: Waiting Waste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234440"/>
            <a:ext cx="3931920" cy="12801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325880"/>
            <a:ext cx="3657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5F5F5"/>
                </a:solidFill>
                <a:latin typeface="Arial"/>
              </a:defRPr>
            </a:pPr>
            <a:r>
              <a:t>• Man waits for machine to complete cycle</a:t>
            </a:r>
            <a:br/>
            <a:r>
              <a:t>• Machine waits for man to load/unload</a:t>
            </a:r>
            <a:br/>
            <a:r>
              <a:t>• Both represent lost capacity</a:t>
            </a:r>
            <a:br/>
            <a:r>
              <a:t>• 'One man – one machine' locks in waste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0" y="914400"/>
            <a:ext cx="3931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The Solution: Separation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4754880" y="1234440"/>
            <a:ext cx="3931920" cy="12801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892040" y="1325880"/>
            <a:ext cx="3657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5F5F5"/>
                </a:solidFill>
                <a:latin typeface="Arial"/>
              </a:defRPr>
            </a:pPr>
            <a:r>
              <a:t>• Separate human work from machine work</a:t>
            </a:r>
            <a:br/>
            <a:r>
              <a:t>• Man initiates cycle, walks to next machine</a:t>
            </a:r>
            <a:br/>
            <a:r>
              <a:t>• Machine completes while man works elsewhere</a:t>
            </a:r>
            <a:br/>
            <a:r>
              <a:t>• One operator handles multiple machines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2697480"/>
            <a:ext cx="79552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Man × Machine Must Match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85800" y="3017520"/>
            <a:ext cx="7955279" cy="10058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310896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Load Point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338328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Man loads part → Machine clamps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74720" y="310896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Start Point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74720" y="338328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Man pushes button → Machine cycle begins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26480" y="310896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Unload Point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26480" y="338328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Machine completes → Man returns to unload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" y="420624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 i="1">
                <a:solidFill>
                  <a:srgbClr val="22C55E"/>
                </a:solidFill>
                <a:latin typeface="Georgia"/>
              </a:defRPr>
            </a:pPr>
            <a:r>
              <a:t>Result: 30-50% labor productivity improvement through multi-machine operation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Implementation Results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005840"/>
            <a:ext cx="1965960" cy="118872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097280"/>
            <a:ext cx="1965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 i="0">
                <a:solidFill>
                  <a:srgbClr val="22C55E"/>
                </a:solidFill>
                <a:latin typeface="Georgia"/>
              </a:defRPr>
            </a:pPr>
            <a:r>
              <a:t>Zero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155448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Changeover Time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1828800"/>
            <a:ext cx="1965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 i="0">
                <a:solidFill>
                  <a:srgbClr val="AAB4BE"/>
                </a:solidFill>
                <a:latin typeface="Arial"/>
              </a:defRPr>
            </a:pPr>
            <a:r>
              <a:t>Between model variants</a:t>
            </a:r>
          </a:p>
        </p:txBody>
      </p:sp>
      <p:sp>
        <p:nvSpPr>
          <p:cNvPr id="9" name="Rectangle 8"/>
          <p:cNvSpPr/>
          <p:nvPr/>
        </p:nvSpPr>
        <p:spPr>
          <a:xfrm>
            <a:off x="2834640" y="1005840"/>
            <a:ext cx="1965960" cy="118872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834640" y="1097280"/>
            <a:ext cx="1965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 i="0">
                <a:solidFill>
                  <a:srgbClr val="22C55E"/>
                </a:solidFill>
                <a:latin typeface="Georgia"/>
              </a:defRPr>
            </a:pPr>
            <a:r>
              <a:t>30-50%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34640" y="155448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Labor Productivity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34640" y="1828800"/>
            <a:ext cx="1965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 i="0">
                <a:solidFill>
                  <a:srgbClr val="AAB4BE"/>
                </a:solidFill>
                <a:latin typeface="Arial"/>
              </a:defRPr>
            </a:pPr>
            <a:r>
              <a:t>Multi-machine operation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983480" y="1005840"/>
            <a:ext cx="1965960" cy="118872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983480" y="1097280"/>
            <a:ext cx="1965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 i="0">
                <a:solidFill>
                  <a:srgbClr val="22C55E"/>
                </a:solidFill>
                <a:latin typeface="Georgia"/>
              </a:defRPr>
            </a:pPr>
            <a:r>
              <a:t>5+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83480" y="155448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Variants per Pallet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1828800"/>
            <a:ext cx="1965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 i="0">
                <a:solidFill>
                  <a:srgbClr val="AAB4BE"/>
                </a:solidFill>
                <a:latin typeface="Arial"/>
              </a:defRPr>
            </a:pPr>
            <a:r>
              <a:t>Single fixture handles all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132320" y="1005840"/>
            <a:ext cx="1965960" cy="118872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132320" y="1097280"/>
            <a:ext cx="1965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 i="0">
                <a:solidFill>
                  <a:srgbClr val="22C55E"/>
                </a:solidFill>
                <a:latin typeface="Georgia"/>
              </a:defRPr>
            </a:pPr>
            <a:r>
              <a:t>100%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0" y="155448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Sequence Capable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32320" y="1828800"/>
            <a:ext cx="1965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 i="0">
                <a:solidFill>
                  <a:srgbClr val="AAB4BE"/>
                </a:solidFill>
                <a:latin typeface="Arial"/>
              </a:defRPr>
            </a:pPr>
            <a:r>
              <a:t>True Heijunka enabled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800" y="2377440"/>
            <a:ext cx="79552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Where Applied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85800" y="2697480"/>
            <a:ext cx="7955279" cy="365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2960" y="274320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Magna Powertrain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2743200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5-variant engine assembly on single pallet system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5800" y="3108960"/>
            <a:ext cx="7955279" cy="365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22960" y="315468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Toyota Lexus Plants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00400" y="3154680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Mixed-model final assembly lines (Fukuoka, Tahara)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85800" y="3520440"/>
            <a:ext cx="7955279" cy="365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22960" y="356616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Canoo Technologies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200400" y="3566160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EV battery module assembly with multi-pack variants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85800" y="3931920"/>
            <a:ext cx="7955279" cy="365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22960" y="39776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Tubular Steel USA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200400" y="3977640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5F5F5"/>
                </a:solidFill>
                <a:latin typeface="Arial"/>
              </a:defRPr>
            </a:pPr>
            <a:r>
              <a:t>High-speed tube forming with quick-change tooling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97280"/>
            <a:ext cx="137160" cy="9144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 i="0">
                <a:solidFill>
                  <a:srgbClr val="FFFFFF"/>
                </a:solidFill>
                <a:latin typeface="Georgia"/>
              </a:defRPr>
            </a:pPr>
            <a:r>
              <a:t>David E. Jones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73736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 i="0">
                <a:solidFill>
                  <a:srgbClr val="F76900"/>
                </a:solidFill>
                <a:latin typeface="Arial"/>
              </a:defRPr>
            </a:pPr>
            <a:r>
              <a:t>Mix-Model Production &amp; Process Optimization Expert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46888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 i="0">
                <a:solidFill>
                  <a:srgbClr val="FFFFFF"/>
                </a:solidFill>
                <a:latin typeface="Georgia"/>
              </a:defRPr>
            </a:pPr>
            <a:r>
              <a:t>30 Years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926080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Manufacturing Leadership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29000" y="246888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 i="0">
                <a:solidFill>
                  <a:srgbClr val="FFFFFF"/>
                </a:solidFill>
                <a:latin typeface="Georgia"/>
              </a:defRPr>
            </a:pPr>
            <a:r>
              <a:t>17 Years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29000" y="2926080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Toyota Motor Corporation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0" y="246888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 i="0">
                <a:solidFill>
                  <a:srgbClr val="FFFFFF"/>
                </a:solidFill>
                <a:latin typeface="Georgia"/>
              </a:defRPr>
            </a:pPr>
            <a:r>
              <a:t>$100M+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926080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Documented Savings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383280"/>
            <a:ext cx="7772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 i="0">
                <a:solidFill>
                  <a:srgbClr val="F5F5F5"/>
                </a:solidFill>
                <a:latin typeface="Arial"/>
              </a:defRPr>
            </a:pPr>
            <a:r>
              <a:t>Quick Change Fixtures | Man/Machine Separation | Heijunka | Line Design | Kaizen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3931920"/>
            <a:ext cx="7772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Greater Nashville, TN | Business Proficient in Japanese | Japan Permanent Resident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4297680"/>
            <a:ext cx="7772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 i="0">
                <a:solidFill>
                  <a:srgbClr val="F76900"/>
                </a:solidFill>
                <a:latin typeface="Arial"/>
              </a:defRPr>
            </a:pPr>
            <a:r>
              <a:t>dj@outcometn.com | (615) 689-1205 | outcome-usa.com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