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188720"/>
            <a:ext cx="137160" cy="109728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200" b="1" i="0">
                <a:solidFill>
                  <a:srgbClr val="FFFFFF"/>
                </a:solidFill>
                <a:latin typeface="Georgia"/>
              </a:defRPr>
            </a:pPr>
            <a:r>
              <a:t>Product → Process → Equipment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01168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 i="0">
                <a:solidFill>
                  <a:srgbClr val="F76900"/>
                </a:solidFill>
                <a:latin typeface="Arial"/>
              </a:defRPr>
            </a:pPr>
            <a:r>
              <a:t>A Toyota-Style Framework for Factory Planning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65176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 i="1">
                <a:solidFill>
                  <a:srgbClr val="AAB4BE"/>
                </a:solidFill>
                <a:latin typeface="Arial"/>
              </a:defRPr>
            </a:pPr>
            <a:r>
              <a:t>6-Step Methodology for Greenfield &amp; Turnaround Manufacturing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93192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David E. Jones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29768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17 Years Toyota Motor Corporation | Factory Launches in Japan, USA, Mexico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The 6-Step Framework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005840"/>
            <a:ext cx="2651760" cy="13716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85800" y="1005840"/>
            <a:ext cx="2651760" cy="3657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051560"/>
            <a:ext cx="265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Step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1463040"/>
            <a:ext cx="24688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Product Parts Flow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828800"/>
            <a:ext cx="246887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Start with product structure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74720" y="1005840"/>
            <a:ext cx="2651760" cy="13716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474720" y="1005840"/>
            <a:ext cx="2651760" cy="3657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74720" y="1051560"/>
            <a:ext cx="265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Step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6160" y="1463040"/>
            <a:ext cx="24688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Takt &amp; Capacity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66160" y="1828800"/>
            <a:ext cx="246887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Calculate line speed from demand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63640" y="1005840"/>
            <a:ext cx="2651760" cy="13716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263640" y="1005840"/>
            <a:ext cx="2651760" cy="3657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63640" y="1051560"/>
            <a:ext cx="265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Step 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55079" y="1463040"/>
            <a:ext cx="24688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Process &amp; Time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55079" y="1828800"/>
            <a:ext cx="246887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Elemental time studies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2514600"/>
            <a:ext cx="2651760" cy="13716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2514600"/>
            <a:ext cx="2651760" cy="3657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85800" y="2560320"/>
            <a:ext cx="265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Step 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2971800"/>
            <a:ext cx="24688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Layout Design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3337560"/>
            <a:ext cx="246887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Process → physical arrangement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474720" y="2514600"/>
            <a:ext cx="2651760" cy="13716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474720" y="2514600"/>
            <a:ext cx="2651760" cy="3657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474720" y="2560320"/>
            <a:ext cx="265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Step 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566160" y="2971800"/>
            <a:ext cx="24688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Logistics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566160" y="3337560"/>
            <a:ext cx="246887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Material flow &amp; delivery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263640" y="2514600"/>
            <a:ext cx="2651760" cy="13716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263640" y="2514600"/>
            <a:ext cx="2651760" cy="3657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263640" y="2560320"/>
            <a:ext cx="2651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Step 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355079" y="2971800"/>
            <a:ext cx="24688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4M Action List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55079" y="3337560"/>
            <a:ext cx="246887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Man, Material, Machine, Method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85800" y="406908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 i="1">
                <a:solidFill>
                  <a:srgbClr val="F76900"/>
                </a:solidFill>
                <a:latin typeface="Arial"/>
              </a:defRPr>
            </a:pPr>
            <a:r>
              <a:t>Each step builds on the previous — skipping steps creates rework and waste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Step 2: Takt Time &amp; Capacity Planning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005840"/>
            <a:ext cx="4114800" cy="164592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1097280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Takt Time Calculation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1417320"/>
            <a:ext cx="39319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Takt = Available Time / Customer Demand</a:t>
            </a:r>
            <a:br/>
            <a:br/>
            <a:r>
              <a:t>Gross Demand = Net ÷ (QR × AR × PR)</a:t>
            </a:r>
            <a:br/>
            <a:r>
              <a:t>• QR = Quality Rate (95% FTT)</a:t>
            </a:r>
            <a:br/>
            <a:r>
              <a:t>• AR = Availability Rate (98%)</a:t>
            </a:r>
            <a:br/>
            <a:r>
              <a:t>• PR = Performance Rate (90%)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0" y="10058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Capacity Scenario Planning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1371600"/>
            <a:ext cx="36576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Single shift, standard hours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Two shifts with overtime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Three shifts, 6 days/week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Maximum capacity (stress test)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2834640"/>
            <a:ext cx="7955279" cy="8229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85800" y="2834640"/>
            <a:ext cx="73152" cy="8229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2926080"/>
            <a:ext cx="7589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76900"/>
                </a:solidFill>
                <a:latin typeface="Arial"/>
              </a:defRPr>
            </a:pPr>
            <a:r>
              <a:t>Toyota Principle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3200400"/>
            <a:ext cx="7589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Never design to theoretical demand. Factor in quality loss, equipment availability, and pace variation. A line designed for 100% utilization will fail at 85%.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384048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1">
                <a:solidFill>
                  <a:srgbClr val="F5F5F5"/>
                </a:solidFill>
                <a:latin typeface="Arial"/>
              </a:defRPr>
            </a:pPr>
            <a:r>
              <a:t>This framework enables multi-site capacity balancing — allocating volume across plants based on capability, cost, and risk.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Step 3: Elemental Time Study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91440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Standard Time Elements (seconds)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280160"/>
            <a:ext cx="4114800" cy="32004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32588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FFFFFF"/>
                </a:solidFill>
                <a:latin typeface="Arial"/>
              </a:defRPr>
            </a:pPr>
            <a:r>
              <a:t>Operation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0240" y="132588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i="0">
                <a:solidFill>
                  <a:srgbClr val="FFFFFF"/>
                </a:solidFill>
                <a:latin typeface="Arial"/>
              </a:defRPr>
            </a:pPr>
            <a:r>
              <a:t>Element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132588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 i="0">
                <a:solidFill>
                  <a:srgbClr val="FFFFFF"/>
                </a:solidFill>
                <a:latin typeface="Arial"/>
              </a:defRPr>
            </a:pPr>
            <a:r>
              <a:t>Time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1600200"/>
            <a:ext cx="4114800" cy="320040"/>
          </a:xfrm>
          <a:prstGeom prst="rect">
            <a:avLst/>
          </a:prstGeom>
          <a:solidFill>
            <a:srgbClr val="002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164592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Cab Install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164592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Pick up part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164592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10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5800" y="1920239"/>
            <a:ext cx="4114800" cy="3200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1965959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</a:p>
        </p:txBody>
      </p:sp>
      <p:sp>
        <p:nvSpPr>
          <p:cNvPr id="16" name="TextBox 15"/>
          <p:cNvSpPr txBox="1"/>
          <p:nvPr/>
        </p:nvSpPr>
        <p:spPr>
          <a:xfrm>
            <a:off x="1920240" y="1965959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BiQ yubi-sashi (check)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40480" y="1965959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0.8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2240279"/>
            <a:ext cx="4114800" cy="320040"/>
          </a:xfrm>
          <a:prstGeom prst="rect">
            <a:avLst/>
          </a:prstGeom>
          <a:solidFill>
            <a:srgbClr val="002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77240" y="2285999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</a:p>
        </p:txBody>
      </p:sp>
      <p:sp>
        <p:nvSpPr>
          <p:cNvPr id="20" name="TextBox 19"/>
          <p:cNvSpPr txBox="1"/>
          <p:nvPr/>
        </p:nvSpPr>
        <p:spPr>
          <a:xfrm>
            <a:off x="1920240" y="2285999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Set into position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40480" y="2285999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85800" y="2560320"/>
            <a:ext cx="4114800" cy="3200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77240" y="2606039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</a:p>
        </p:txBody>
      </p:sp>
      <p:sp>
        <p:nvSpPr>
          <p:cNvPr id="24" name="TextBox 23"/>
          <p:cNvSpPr txBox="1"/>
          <p:nvPr/>
        </p:nvSpPr>
        <p:spPr>
          <a:xfrm>
            <a:off x="1920240" y="2606039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Install/attach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40480" y="2606039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20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00" y="2880360"/>
            <a:ext cx="4114800" cy="320040"/>
          </a:xfrm>
          <a:prstGeom prst="rect">
            <a:avLst/>
          </a:prstGeom>
          <a:solidFill>
            <a:srgbClr val="002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2926079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</a:p>
        </p:txBody>
      </p:sp>
      <p:sp>
        <p:nvSpPr>
          <p:cNvPr id="28" name="TextBox 27"/>
          <p:cNvSpPr txBox="1"/>
          <p:nvPr/>
        </p:nvSpPr>
        <p:spPr>
          <a:xfrm>
            <a:off x="1920240" y="2926079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BiQ yubi-sashi (verify)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40480" y="2926079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0.8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85800" y="3200399"/>
            <a:ext cx="4114800" cy="3200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3246119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</a:p>
        </p:txBody>
      </p:sp>
      <p:sp>
        <p:nvSpPr>
          <p:cNvPr id="32" name="TextBox 31"/>
          <p:cNvSpPr txBox="1"/>
          <p:nvPr/>
        </p:nvSpPr>
        <p:spPr>
          <a:xfrm>
            <a:off x="1920240" y="3246119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Standard Time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840480" y="3246119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36.6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29200" y="9144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TPS Quality Built-In (BiQ)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029200" y="1280160"/>
            <a:ext cx="36576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Yubi-sashi: Point-and-call verification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Every operation includes visual check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Defects caught at source, not inspection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Time budgeted into standard work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29200" y="27432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Human-Machine Separation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29200" y="3108960"/>
            <a:ext cx="36576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VAW: Value-Added Work (human)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NVAW: Non-Value-Added Work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Machine cycle time (independent)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Enables line balancing optimization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Equipment Planning &amp; CAPEX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91440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Equipment Specification Framework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80160"/>
            <a:ext cx="4114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200">
                <a:solidFill>
                  <a:srgbClr val="F5F5F5"/>
                </a:solidFill>
                <a:latin typeface="Arial"/>
              </a:defRPr>
            </a:pPr>
            <a:r>
              <a:t>• Line-by-line equipment identification</a:t>
            </a:r>
          </a:p>
          <a:p>
            <a:pPr>
              <a:spcAft>
                <a:spcPts val="600"/>
              </a:spcAft>
              <a:defRPr sz="1200">
                <a:solidFill>
                  <a:srgbClr val="F5F5F5"/>
                </a:solidFill>
                <a:latin typeface="Arial"/>
              </a:defRPr>
            </a:pPr>
            <a:r>
              <a:t>• Process count drives conveyor/station qty</a:t>
            </a:r>
          </a:p>
          <a:p>
            <a:pPr>
              <a:spcAft>
                <a:spcPts val="600"/>
              </a:spcAft>
              <a:defRPr sz="1200">
                <a:solidFill>
                  <a:srgbClr val="F5F5F5"/>
                </a:solidFill>
                <a:latin typeface="Arial"/>
              </a:defRPr>
            </a:pPr>
            <a:r>
              <a:t>• Unique vs. general equipment classification</a:t>
            </a:r>
          </a:p>
          <a:p>
            <a:pPr>
              <a:spcAft>
                <a:spcPts val="600"/>
              </a:spcAft>
              <a:defRPr sz="1200">
                <a:solidFill>
                  <a:srgbClr val="F5F5F5"/>
                </a:solidFill>
                <a:latin typeface="Arial"/>
              </a:defRPr>
            </a:pPr>
            <a:r>
              <a:t>• Preferred supplier identification</a:t>
            </a:r>
          </a:p>
          <a:p>
            <a:pPr>
              <a:spcAft>
                <a:spcPts val="600"/>
              </a:spcAft>
              <a:defRPr sz="1200">
                <a:solidFill>
                  <a:srgbClr val="F5F5F5"/>
                </a:solidFill>
                <a:latin typeface="Arial"/>
              </a:defRPr>
            </a:pPr>
            <a:r>
              <a:t>• Unit cost × quantity = subtotal CAPEX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0" y="9144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Sample Equipment Categories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0" y="1280160"/>
            <a:ext cx="3657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Conveyors (AGV, chain, stationary)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Assembly fixtures &amp; jigs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Fastening tools (torque-controlled)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Quality inspection equipment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Material handling (lifts, hoists)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Safety systems &amp; guarding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685800" y="3291840"/>
            <a:ext cx="7955279" cy="8229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85800" y="3291840"/>
            <a:ext cx="73152" cy="8229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3383280"/>
            <a:ext cx="7589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76900"/>
                </a:solidFill>
                <a:latin typeface="Arial"/>
              </a:defRPr>
            </a:pPr>
            <a:r>
              <a:t>Cost Control Principle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3657600"/>
            <a:ext cx="7589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Equipment decisions flow from process requirements, not vendor proposals. Define the 'what' before engaging suppliers on the 'how'. This delivers 20-30% CAPEX savings.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Step 6: 4M Problem Tracking (SQPC)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91440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4M Classification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280160"/>
            <a:ext cx="4114800" cy="41148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353312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Man (人)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94560" y="1353312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Skills, training, staffing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685800" y="1737360"/>
            <a:ext cx="4114800" cy="41148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810512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Material (料)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94560" y="1810512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Parts, specifications, supply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5800" y="2194560"/>
            <a:ext cx="4114800" cy="41148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77240" y="2267712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Machine (机)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94560" y="2267712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Equipment, tooling, maintenance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5800" y="2651760"/>
            <a:ext cx="4114800" cy="41148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2724912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Method (法)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94560" y="2724912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Process, standards, documentation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0" y="9144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Priority Ranking (SQPC)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029200" y="1280160"/>
            <a:ext cx="3657600" cy="41148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120640" y="1353312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S - Safety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83680" y="1353312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Always highest priority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29200" y="1737360"/>
            <a:ext cx="3657600" cy="41148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120640" y="1810512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Q - Quality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3680" y="1810512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Customer-impacting issues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029200" y="2194560"/>
            <a:ext cx="3657600" cy="41148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120640" y="2267712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P - Productivity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83680" y="2267712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Output, efficiency, cost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029200" y="2651760"/>
            <a:ext cx="3657600" cy="41148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120640" y="2724912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C - Cost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83680" y="2724912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Budget, investment decisions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5800" y="3291840"/>
            <a:ext cx="79552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Execution Discipline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85800" y="3611880"/>
            <a:ext cx="7955279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Every issue logged with owner, target date, and 4M classification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Daily/weekly review cadence with visible status (Open/Closed/Past Due)</a:t>
            </a:r>
          </a:p>
          <a:p>
            <a:pPr>
              <a:spcAft>
                <a:spcPts val="600"/>
              </a:spcAft>
              <a:defRPr sz="1100">
                <a:solidFill>
                  <a:srgbClr val="F5F5F5"/>
                </a:solidFill>
                <a:latin typeface="Arial"/>
              </a:defRPr>
            </a:pPr>
            <a:r>
              <a:t>• Escalation path for items requiring GM approval or funding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137160" cy="9144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 i="0">
                <a:solidFill>
                  <a:srgbClr val="FFFFFF"/>
                </a:solidFill>
                <a:latin typeface="Georgia"/>
              </a:defRPr>
            </a:pPr>
            <a:r>
              <a:t>Factory Planning Methodology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45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 i="0">
                <a:solidFill>
                  <a:srgbClr val="F76900"/>
                </a:solidFill>
                <a:latin typeface="Arial"/>
              </a:defRPr>
            </a:pPr>
            <a:r>
              <a:t>Proven across 30+ years of automotive manufacturing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3774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Lexus Japan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237744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 i="0">
                <a:solidFill>
                  <a:srgbClr val="F76900"/>
                </a:solidFill>
                <a:latin typeface="Arial"/>
              </a:defRPr>
            </a:pPr>
            <a:r>
              <a:t>3 plant launches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78892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Canoo EV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278892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 i="0">
                <a:solidFill>
                  <a:srgbClr val="F76900"/>
                </a:solidFill>
                <a:latin typeface="Arial"/>
              </a:defRPr>
            </a:pPr>
            <a:r>
              <a:t>$50M CAPEX managed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32004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Tubular Steel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320040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 i="0">
                <a:solidFill>
                  <a:srgbClr val="F76900"/>
                </a:solidFill>
                <a:latin typeface="Arial"/>
              </a:defRPr>
            </a:pPr>
            <a:r>
              <a:t>$0 → $8M greenfield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61188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Gantri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361188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 i="0">
                <a:solidFill>
                  <a:srgbClr val="F76900"/>
                </a:solidFill>
                <a:latin typeface="Arial"/>
              </a:defRPr>
            </a:pPr>
            <a:r>
              <a:t>700% output increase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411480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David E. Jones | dj@outcometn.com | (615) 689-1205 | outcome-usa.com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