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188720"/>
            <a:ext cx="137160" cy="109728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28016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 i="0">
                <a:solidFill>
                  <a:srgbClr val="FFFFFF"/>
                </a:solidFill>
                <a:latin typeface="Georgia"/>
              </a:defRPr>
            </a:pPr>
            <a:r>
              <a:t>EV Truck Assembly Line Design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 i="0">
                <a:solidFill>
                  <a:srgbClr val="F76900"/>
                </a:solidFill>
                <a:latin typeface="Arial"/>
              </a:defRPr>
            </a:pPr>
            <a:r>
              <a:t>Chassis &amp; Cab Greenfield Concept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1">
                <a:solidFill>
                  <a:srgbClr val="AAB4BE"/>
                </a:solidFill>
                <a:latin typeface="Arial"/>
              </a:defRPr>
            </a:pPr>
            <a:r>
              <a:t>Product → Process → Equipment: A Toyota-Style Factory Planning Approach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David E. Jones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29768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30 Years Manufacturing Leadership | 17 Years Toyota Motor Corporation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Project Scope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005840"/>
            <a:ext cx="1965960" cy="10972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097280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 i="0">
                <a:solidFill>
                  <a:srgbClr val="F76900"/>
                </a:solidFill>
                <a:latin typeface="Georgia"/>
              </a:defRPr>
            </a:pPr>
            <a:r>
              <a:t>$8M-$15M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55448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CAPEX Range</a:t>
            </a:r>
          </a:p>
        </p:txBody>
      </p:sp>
      <p:sp>
        <p:nvSpPr>
          <p:cNvPr id="8" name="Rectangle 7"/>
          <p:cNvSpPr/>
          <p:nvPr/>
        </p:nvSpPr>
        <p:spPr>
          <a:xfrm>
            <a:off x="2834640" y="1005840"/>
            <a:ext cx="1965960" cy="10972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834640" y="1097280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 i="0">
                <a:solidFill>
                  <a:srgbClr val="F76900"/>
                </a:solidFill>
                <a:latin typeface="Georgia"/>
              </a:defRPr>
            </a:pPr>
            <a:r>
              <a:t>9-12 mo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34640" y="155448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Timeline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83480" y="1005840"/>
            <a:ext cx="1965960" cy="10972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83480" y="1097280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 i="0">
                <a:solidFill>
                  <a:srgbClr val="F76900"/>
                </a:solidFill>
                <a:latin typeface="Georgia"/>
              </a:defRPr>
            </a:pPr>
            <a:r>
              <a:t>11 HpV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83480" y="155448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Hours/Vehicle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32320" y="1005840"/>
            <a:ext cx="1965960" cy="109728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132320" y="1097280"/>
            <a:ext cx="1965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 i="0">
                <a:solidFill>
                  <a:srgbClr val="F76900"/>
                </a:solidFill>
                <a:latin typeface="Georgia"/>
              </a:defRPr>
            </a:pPr>
            <a:r>
              <a:t>70-80%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32320" y="1554480"/>
            <a:ext cx="1965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Confidence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22860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Product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26060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5F5F5"/>
                </a:solidFill>
                <a:latin typeface="Arial"/>
              </a:defRPr>
            </a:pPr>
            <a:r>
              <a:t>Electric Commercial Truck (Class 4-6)</a:t>
            </a:r>
            <a:br/>
            <a:r>
              <a:t>Complete vehicle assembly from frame to finished unit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338328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Scope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3657600"/>
            <a:ext cx="4114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Chassis frame build-up &amp; assembly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Cab trim line (interior/exterior)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Marriage station (cab-to-chassis)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Final assembly &amp; inspection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0" y="22860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Deliverables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2606040"/>
            <a:ext cx="3657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3D isometric concept layouts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2D AutoCAD floor plans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Equipment specifications &amp; suppliers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CAPEX estimate with ranges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Implementation timeline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Line Configuration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005840"/>
            <a:ext cx="3931920" cy="18288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5800" y="1005840"/>
            <a:ext cx="393192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05156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CAB TRIM LINE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417320"/>
            <a:ext cx="3657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Dual parallel conveyor system (LH/RH)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8-9m adjustable station pitch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Parts kitting carts at each station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Overhead cab delivery fixtures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Andon visual management boards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0" y="1005840"/>
            <a:ext cx="3931920" cy="18288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754880" y="1005840"/>
            <a:ext cx="393192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54880" y="1051560"/>
            <a:ext cx="3931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CHASSIS LINE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92040" y="1417320"/>
            <a:ext cx="3657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Frame ladder sequential build-up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Axle &amp; suspension sub-assembly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Powertrain/battery integration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Marriage station (precision cab drop)</a:t>
            </a:r>
          </a:p>
          <a:p>
            <a:pPr>
              <a:spcAft>
                <a:spcPts val="600"/>
              </a:spcAft>
              <a:defRPr sz="1000">
                <a:solidFill>
                  <a:srgbClr val="F5F5F5"/>
                </a:solidFill>
                <a:latin typeface="Arial"/>
              </a:defRPr>
            </a:pPr>
            <a:r>
              <a:t>• Final assembly, fluid fill, inspection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017520"/>
            <a:ext cx="79552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 i="0">
                <a:solidFill>
                  <a:srgbClr val="F76900"/>
                </a:solidFill>
                <a:latin typeface="Arial"/>
              </a:defRPr>
            </a:pPr>
            <a:r>
              <a:t>Process Flow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3383280"/>
            <a:ext cx="1005840" cy="5486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3474720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 i="0">
                <a:solidFill>
                  <a:srgbClr val="FFFFFF"/>
                </a:solidFill>
                <a:latin typeface="Arial"/>
              </a:defRPr>
            </a:pPr>
            <a:r>
              <a:t>Frame Build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1709928" y="3566160"/>
            <a:ext cx="13716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874519" y="3383280"/>
            <a:ext cx="1005840" cy="5486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874519" y="3474720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 i="0">
                <a:solidFill>
                  <a:srgbClr val="FFFFFF"/>
                </a:solidFill>
                <a:latin typeface="Arial"/>
              </a:defRPr>
            </a:pPr>
            <a:r>
              <a:t>Axle S/A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2898648" y="3566160"/>
            <a:ext cx="13716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063240" y="3383280"/>
            <a:ext cx="1005840" cy="5486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063240" y="3474720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 i="0">
                <a:solidFill>
                  <a:srgbClr val="FFFFFF"/>
                </a:solidFill>
                <a:latin typeface="Arial"/>
              </a:defRPr>
            </a:pPr>
            <a:r>
              <a:t>Powertrain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4087368" y="3566160"/>
            <a:ext cx="13716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251960" y="3383280"/>
            <a:ext cx="1005840" cy="5486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251960" y="3474720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 i="0">
                <a:solidFill>
                  <a:srgbClr val="FFFFFF"/>
                </a:solidFill>
                <a:latin typeface="Arial"/>
              </a:defRPr>
            </a:pPr>
            <a:r>
              <a:t>Marriage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5276088" y="3566160"/>
            <a:ext cx="13716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440680" y="3383280"/>
            <a:ext cx="1005840" cy="5486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40680" y="3474720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 i="0">
                <a:solidFill>
                  <a:srgbClr val="FFFFFF"/>
                </a:solidFill>
                <a:latin typeface="Arial"/>
              </a:defRPr>
            </a:pPr>
            <a:r>
              <a:t>Final Assy</a:t>
            </a:r>
          </a:p>
        </p:txBody>
      </p:sp>
      <p:sp>
        <p:nvSpPr>
          <p:cNvPr id="28" name="Right Arrow 27"/>
          <p:cNvSpPr/>
          <p:nvPr/>
        </p:nvSpPr>
        <p:spPr>
          <a:xfrm>
            <a:off x="6464808" y="3566160"/>
            <a:ext cx="13716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629400" y="3383280"/>
            <a:ext cx="1005840" cy="5486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629400" y="3474720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 i="0">
                <a:solidFill>
                  <a:srgbClr val="FFFFFF"/>
                </a:solidFill>
                <a:latin typeface="Arial"/>
              </a:defRPr>
            </a:pPr>
            <a:r>
              <a:t>Inspection</a:t>
            </a:r>
          </a:p>
        </p:txBody>
      </p:sp>
      <p:sp>
        <p:nvSpPr>
          <p:cNvPr id="31" name="Right Arrow 30"/>
          <p:cNvSpPr/>
          <p:nvPr/>
        </p:nvSpPr>
        <p:spPr>
          <a:xfrm>
            <a:off x="7653528" y="3566160"/>
            <a:ext cx="137160" cy="182880"/>
          </a:xfrm>
          <a:prstGeom prst="rightArrow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818120" y="3383280"/>
            <a:ext cx="1005840" cy="5486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818120" y="3474720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 i="0">
                <a:solidFill>
                  <a:srgbClr val="FFFFFF"/>
                </a:solidFill>
                <a:latin typeface="Arial"/>
              </a:defRPr>
            </a:pPr>
            <a:r>
              <a:t>Ship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5800" y="4114800"/>
            <a:ext cx="79552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1">
                <a:solidFill>
                  <a:srgbClr val="F76900"/>
                </a:solidFill>
                <a:latin typeface="Arial"/>
              </a:defRPr>
            </a:pPr>
            <a:r>
              <a:t>Mixed-model capable — handles multiple truck variants on the same line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Major Equipment &amp; Suppliers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005840"/>
            <a:ext cx="164592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0515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System</a:t>
            </a:r>
          </a:p>
        </p:txBody>
      </p:sp>
      <p:sp>
        <p:nvSpPr>
          <p:cNvPr id="7" name="Rectangle 6"/>
          <p:cNvSpPr/>
          <p:nvPr/>
        </p:nvSpPr>
        <p:spPr>
          <a:xfrm>
            <a:off x="2377440" y="1005840"/>
            <a:ext cx="228600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377440" y="10515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Description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709160" y="1005840"/>
            <a:ext cx="164592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09160" y="1051560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Supplier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0" y="1005840"/>
            <a:ext cx="2560320" cy="36576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05156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 i="0">
                <a:solidFill>
                  <a:srgbClr val="FFFFFF"/>
                </a:solidFill>
                <a:latin typeface="Arial"/>
              </a:defRPr>
            </a:pPr>
            <a:r>
              <a:t>Purpose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" y="1417320"/>
            <a:ext cx="164592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1463040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Conveyors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377440" y="1417320"/>
            <a:ext cx="228600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423160" y="1463040"/>
            <a:ext cx="2194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AGV/Chain hybrid system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09160" y="1417320"/>
            <a:ext cx="164592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54880" y="1463040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Dürr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1417320"/>
            <a:ext cx="256032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46520" y="146304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Primary material flow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" y="1828800"/>
            <a:ext cx="164592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1874519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Cab Handling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77440" y="1828800"/>
            <a:ext cx="228600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423160" y="1874519"/>
            <a:ext cx="2194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Overhead hoist &amp; fixtures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709160" y="1828800"/>
            <a:ext cx="164592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754880" y="1874519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Demag/Kito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400800" y="1828800"/>
            <a:ext cx="256032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46520" y="1874519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Ergonomic cab delivery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85800" y="2240280"/>
            <a:ext cx="164592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31520" y="2286000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Marriage Station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377440" y="2240280"/>
            <a:ext cx="228600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423160" y="2286000"/>
            <a:ext cx="2194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Precision drop system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09160" y="2240280"/>
            <a:ext cx="164592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754880" y="2286000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Custom Design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00800" y="2240280"/>
            <a:ext cx="256032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46520" y="228600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Cab-to-chassis alignment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85800" y="2651760"/>
            <a:ext cx="164592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731520" y="2697480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Fastening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377440" y="2651760"/>
            <a:ext cx="228600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423160" y="2697480"/>
            <a:ext cx="2194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Torque-controlled tools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709160" y="2651760"/>
            <a:ext cx="164592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754880" y="2697480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Atlas Copco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00800" y="2651760"/>
            <a:ext cx="256032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446520" y="269748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Critical joint assembly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85800" y="3063240"/>
            <a:ext cx="164592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31520" y="3108960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Visual Mgmt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377440" y="3063240"/>
            <a:ext cx="228600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423160" y="3108960"/>
            <a:ext cx="2194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Andon boards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709160" y="3063240"/>
            <a:ext cx="164592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4754880" y="3108960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Vorne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6400800" y="3063240"/>
            <a:ext cx="2560320" cy="36576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446520" y="3108960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Real-time OEE tracking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85800" y="3474720"/>
            <a:ext cx="164592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31520" y="3520439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Material Handling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377440" y="3474720"/>
            <a:ext cx="228600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2423160" y="3520439"/>
            <a:ext cx="2194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Kitting carts &amp; AGVs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709160" y="3474720"/>
            <a:ext cx="164592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4754880" y="3520439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Creform/Toyota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400800" y="3474720"/>
            <a:ext cx="2560320" cy="365760"/>
          </a:xfrm>
          <a:prstGeom prst="rect">
            <a:avLst/>
          </a:prstGeom>
          <a:solidFill>
            <a:srgbClr val="002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6446520" y="3520439"/>
            <a:ext cx="24688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FFFFFF"/>
                </a:solidFill>
                <a:latin typeface="Arial"/>
              </a:defRPr>
            </a:pPr>
            <a:r>
              <a:t>Lean parts delivery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85800" y="3977639"/>
            <a:ext cx="7955279" cy="6858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685800" y="3977639"/>
            <a:ext cx="73152" cy="6858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914400" y="4069080"/>
            <a:ext cx="7589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 i="0">
                <a:solidFill>
                  <a:srgbClr val="F76900"/>
                </a:solidFill>
                <a:latin typeface="Arial"/>
              </a:defRPr>
            </a:pPr>
            <a:r>
              <a:t>Equipment Selection Principle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14400" y="4297680"/>
            <a:ext cx="75895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Process requirements drive equipment decisions, not vendor proposals. Define the 'what' before engaging suppliers on the 'how'.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Design Highlights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960120"/>
            <a:ext cx="3931920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5800" y="960120"/>
            <a:ext cx="73152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0515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Mixed-Model Capable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1371600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Single line handles multiple truck variants — no changeover required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754880" y="960120"/>
            <a:ext cx="3931920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754880" y="960120"/>
            <a:ext cx="73152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37760" y="10515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Scalable Design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37760" y="1371600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Station pitch adjustable 7m to 9m based on volume requirements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5800" y="2011680"/>
            <a:ext cx="3931920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85800" y="2011680"/>
            <a:ext cx="73152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21031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Visual Management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2423160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Andon boards at every station — real-time performance visibility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54880" y="2011680"/>
            <a:ext cx="3931920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754880" y="2011680"/>
            <a:ext cx="73152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937760" y="21031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Ergonomic Focus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37760" y="2423160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Overhead handling systems eliminate manual lifting of heavy components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" y="3063240"/>
            <a:ext cx="3931920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85800" y="3063240"/>
            <a:ext cx="73152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8680" y="315468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Automation Ready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3474720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Manual processes designed for future automation integration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754880" y="3063240"/>
            <a:ext cx="3931920" cy="9144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754880" y="3063240"/>
            <a:ext cx="73152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937760" y="315468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Lean Material Flow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37760" y="3474720"/>
            <a:ext cx="35661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Kitting carts positioned for minimal operator walk time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" y="416052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 i="1">
                <a:solidFill>
                  <a:srgbClr val="F76900"/>
                </a:solidFill>
                <a:latin typeface="Georgia"/>
              </a:defRPr>
            </a:pPr>
            <a:r>
              <a:t>Design philosophy: Start simple, prove the process, then automate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Planning Methodology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8686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F76900"/>
                </a:solidFill>
                <a:latin typeface="Arial"/>
              </a:defRPr>
            </a:pPr>
            <a:r>
              <a:t>Toyota-Style 5-Step Process</a:t>
            </a:r>
          </a:p>
        </p:txBody>
      </p:sp>
      <p:sp>
        <p:nvSpPr>
          <p:cNvPr id="6" name="Oval 5"/>
          <p:cNvSpPr/>
          <p:nvPr/>
        </p:nvSpPr>
        <p:spPr>
          <a:xfrm>
            <a:off x="685800" y="1234440"/>
            <a:ext cx="411480" cy="411480"/>
          </a:xfrm>
          <a:prstGeom prst="ellipse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280160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34440" y="12344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Product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08960" y="12344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Parts flow based on BOM structure — understand the product before designing the process</a:t>
            </a:r>
          </a:p>
        </p:txBody>
      </p:sp>
      <p:sp>
        <p:nvSpPr>
          <p:cNvPr id="10" name="Oval 9"/>
          <p:cNvSpPr/>
          <p:nvPr/>
        </p:nvSpPr>
        <p:spPr>
          <a:xfrm>
            <a:off x="685800" y="1828800"/>
            <a:ext cx="411480" cy="411480"/>
          </a:xfrm>
          <a:prstGeom prst="ellipse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1874519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34440" y="182880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Takt Calculation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18288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Line speed derived from customer demand × quality factors (FTT, AR, PR)</a:t>
            </a:r>
          </a:p>
        </p:txBody>
      </p:sp>
      <p:sp>
        <p:nvSpPr>
          <p:cNvPr id="14" name="Oval 13"/>
          <p:cNvSpPr/>
          <p:nvPr/>
        </p:nvSpPr>
        <p:spPr>
          <a:xfrm>
            <a:off x="685800" y="2423160"/>
            <a:ext cx="411480" cy="411480"/>
          </a:xfrm>
          <a:prstGeom prst="ellipse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2468880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34440" y="242316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Process Design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08960" y="242316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Elemental time studies, human-machine separation, line balancing</a:t>
            </a:r>
          </a:p>
        </p:txBody>
      </p:sp>
      <p:sp>
        <p:nvSpPr>
          <p:cNvPr id="18" name="Oval 17"/>
          <p:cNvSpPr/>
          <p:nvPr/>
        </p:nvSpPr>
        <p:spPr>
          <a:xfrm>
            <a:off x="685800" y="3017520"/>
            <a:ext cx="411480" cy="411480"/>
          </a:xfrm>
          <a:prstGeom prst="ellipse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3063240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34440" y="301752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Layout Development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08960" y="30175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3D visualization, aisle widths, material flow paths, ergonomic zones</a:t>
            </a:r>
          </a:p>
        </p:txBody>
      </p:sp>
      <p:sp>
        <p:nvSpPr>
          <p:cNvPr id="22" name="Oval 21"/>
          <p:cNvSpPr/>
          <p:nvPr/>
        </p:nvSpPr>
        <p:spPr>
          <a:xfrm>
            <a:off x="685800" y="3611880"/>
            <a:ext cx="411480" cy="411480"/>
          </a:xfrm>
          <a:prstGeom prst="ellipse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3657600"/>
            <a:ext cx="411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34440" y="361188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Equipment Specification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08960" y="36118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Define requirements, select suppliers, develop CAPEX estimates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429768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1">
                <a:solidFill>
                  <a:srgbClr val="F76900"/>
                </a:solidFill>
                <a:latin typeface="Arial"/>
              </a:defRPr>
            </a:pPr>
            <a:r>
              <a:t>Each step builds on the previous — skipping steps creates rework and waste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365760"/>
            <a:ext cx="73152" cy="4572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 i="0">
                <a:solidFill>
                  <a:srgbClr val="FFFFFF"/>
                </a:solidFill>
                <a:latin typeface="Georgia"/>
              </a:defRPr>
            </a:pPr>
            <a:r>
              <a:t>Relevant Experience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960120"/>
            <a:ext cx="7955279" cy="7772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85800" y="960120"/>
            <a:ext cx="73152" cy="7772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033272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Toyota Motor Corporation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0" y="1033272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76900"/>
                </a:solidFill>
                <a:latin typeface="Arial"/>
              </a:defRPr>
            </a:pPr>
            <a:r>
              <a:t>17 years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1325880"/>
            <a:ext cx="74980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Lexus assembly plant launches — Fukuoka, Tahara, Toyota City. Final assembly planning, supplier development, TPS implementation.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1828800"/>
            <a:ext cx="7955279" cy="7772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85800" y="1828800"/>
            <a:ext cx="73152" cy="7772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1901952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Canoo Technologies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1901952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76900"/>
                </a:solidFill>
                <a:latin typeface="Arial"/>
              </a:defRPr>
            </a:pPr>
            <a:r>
              <a:t>2 years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2194560"/>
            <a:ext cx="74980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EV battery module &amp; skateboard chassis assembly lines. $50M CAPEX managed. Scaled operations 10X.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2697480"/>
            <a:ext cx="7955279" cy="7772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85800" y="2697480"/>
            <a:ext cx="73152" cy="7772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2770632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Tubular Steel USA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770632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76900"/>
                </a:solidFill>
                <a:latin typeface="Arial"/>
              </a:defRPr>
            </a:pPr>
            <a:r>
              <a:t>3 years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3063240"/>
            <a:ext cx="74980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Greenfield automotive plant launch. $0 to $8M revenue. 4% to 94% OEE.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566159"/>
            <a:ext cx="7955279" cy="77724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566159"/>
            <a:ext cx="73152" cy="77724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4400" y="3639311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Nissan North America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0" y="3639311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F76900"/>
                </a:solidFill>
                <a:latin typeface="Arial"/>
              </a:defRPr>
            </a:pPr>
            <a:r>
              <a:t>4 years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3931920"/>
            <a:ext cx="74980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6M sq ft facility operations. 30K+ parts supply chain. $100M cost reduction.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E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97280"/>
            <a:ext cx="137160" cy="914400"/>
          </a:xfrm>
          <a:prstGeom prst="rect">
            <a:avLst/>
          </a:prstGeom>
          <a:solidFill>
            <a:srgbClr val="F76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 i="0">
                <a:solidFill>
                  <a:srgbClr val="FFFFFF"/>
                </a:solidFill>
                <a:latin typeface="Georgia"/>
              </a:defRPr>
            </a:pPr>
            <a:r>
              <a:t>David E. Jones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373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 i="0">
                <a:solidFill>
                  <a:srgbClr val="F76900"/>
                </a:solidFill>
                <a:latin typeface="Arial"/>
              </a:defRPr>
            </a:pPr>
            <a:r>
              <a:t>Manufacturing Transformation &amp; Factory Planning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4688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30 Years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Manufacturing Leadership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9000" y="24688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17 Years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Toyota Motor Corporation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2468880"/>
            <a:ext cx="2560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FFFFFF"/>
                </a:solidFill>
                <a:latin typeface="Georgia"/>
              </a:defRPr>
            </a:pPr>
            <a:r>
              <a:t>$100M+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926080"/>
            <a:ext cx="2560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AAB4BE"/>
                </a:solidFill>
                <a:latin typeface="Arial"/>
              </a:defRPr>
            </a:pPr>
            <a:r>
              <a:t>Documented Savings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383280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 i="0">
                <a:solidFill>
                  <a:srgbClr val="F5F5F5"/>
                </a:solidFill>
                <a:latin typeface="Arial"/>
              </a:defRPr>
            </a:pPr>
            <a:r>
              <a:t>Greenfield Factory Design | TPS Implementation | Operational Turnarounds | EV/Battery Assembly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3931920"/>
            <a:ext cx="7772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 i="0">
                <a:solidFill>
                  <a:srgbClr val="AAB4BE"/>
                </a:solidFill>
                <a:latin typeface="Arial"/>
              </a:defRPr>
            </a:pPr>
            <a:r>
              <a:t>Greater Nashville, TN | Business Proficient in Japanese | Japan Permanent Resident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4297680"/>
            <a:ext cx="7772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 i="0">
                <a:solidFill>
                  <a:srgbClr val="F76900"/>
                </a:solidFill>
                <a:latin typeface="Arial"/>
              </a:defRPr>
            </a:pPr>
            <a:r>
              <a:t>dj@outcometn.com | (615) 689-1205 | outcome-usa.com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