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188720"/>
            <a:ext cx="137160" cy="109728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0"/>
            <a:ext cx="8229600" cy="731520"/>
          </a:xfrm>
          <a:prstGeom prst="rect">
            <a:avLst/>
          </a:prstGeom>
          <a:noFill/>
        </p:spPr>
        <p:txBody>
          <a:bodyPr wrap="square">
            <a:spAutoFit/>
          </a:bodyPr>
          <a:lstStyle/>
          <a:p>
            <a:pPr algn="l">
              <a:defRPr sz="4400" b="1" i="0">
                <a:solidFill>
                  <a:srgbClr val="FFFFFF"/>
                </a:solidFill>
                <a:latin typeface="Georgia"/>
              </a:defRPr>
            </a:pPr>
            <a:r>
              <a:t>Call &amp; Self-Stop System</a:t>
            </a:r>
          </a:p>
        </p:txBody>
      </p:sp>
      <p:sp>
        <p:nvSpPr>
          <p:cNvPr id="5" name="TextBox 4"/>
          <p:cNvSpPr txBox="1"/>
          <p:nvPr/>
        </p:nvSpPr>
        <p:spPr>
          <a:xfrm>
            <a:off x="457200" y="2011680"/>
            <a:ext cx="8229600" cy="548640"/>
          </a:xfrm>
          <a:prstGeom prst="rect">
            <a:avLst/>
          </a:prstGeom>
          <a:noFill/>
        </p:spPr>
        <p:txBody>
          <a:bodyPr wrap="square">
            <a:spAutoFit/>
          </a:bodyPr>
          <a:lstStyle/>
          <a:p>
            <a:pPr algn="l">
              <a:defRPr sz="2400" b="0" i="0">
                <a:solidFill>
                  <a:srgbClr val="F76900"/>
                </a:solidFill>
                <a:latin typeface="Arial"/>
              </a:defRPr>
            </a:pPr>
            <a:r>
              <a:t>Andon Implementation for Production Excellence</a:t>
            </a:r>
          </a:p>
        </p:txBody>
      </p:sp>
      <p:sp>
        <p:nvSpPr>
          <p:cNvPr id="6" name="TextBox 5"/>
          <p:cNvSpPr txBox="1"/>
          <p:nvPr/>
        </p:nvSpPr>
        <p:spPr>
          <a:xfrm>
            <a:off x="457200" y="2651760"/>
            <a:ext cx="8229600" cy="457200"/>
          </a:xfrm>
          <a:prstGeom prst="rect">
            <a:avLst/>
          </a:prstGeom>
          <a:noFill/>
        </p:spPr>
        <p:txBody>
          <a:bodyPr wrap="square">
            <a:spAutoFit/>
          </a:bodyPr>
          <a:lstStyle/>
          <a:p>
            <a:pPr algn="l">
              <a:defRPr sz="1400" b="0" i="1">
                <a:solidFill>
                  <a:srgbClr val="AAB4BE"/>
                </a:solidFill>
                <a:latin typeface="Arial"/>
              </a:defRPr>
            </a:pPr>
            <a:r>
              <a:t>Building Quality at the Source Through Jidoka Principles</a:t>
            </a:r>
          </a:p>
        </p:txBody>
      </p:sp>
      <p:sp>
        <p:nvSpPr>
          <p:cNvPr id="7" name="TextBox 6"/>
          <p:cNvSpPr txBox="1"/>
          <p:nvPr/>
        </p:nvSpPr>
        <p:spPr>
          <a:xfrm>
            <a:off x="457200" y="3931920"/>
            <a:ext cx="3657600" cy="365760"/>
          </a:xfrm>
          <a:prstGeom prst="rect">
            <a:avLst/>
          </a:prstGeom>
          <a:noFill/>
        </p:spPr>
        <p:txBody>
          <a:bodyPr wrap="square">
            <a:spAutoFit/>
          </a:bodyPr>
          <a:lstStyle/>
          <a:p>
            <a:pPr algn="l">
              <a:defRPr sz="1600" b="1" i="0">
                <a:solidFill>
                  <a:srgbClr val="FFFFFF"/>
                </a:solidFill>
                <a:latin typeface="Arial"/>
              </a:defRPr>
            </a:pPr>
            <a:r>
              <a:t>David E. Jones</a:t>
            </a:r>
          </a:p>
        </p:txBody>
      </p:sp>
      <p:sp>
        <p:nvSpPr>
          <p:cNvPr id="8" name="TextBox 7"/>
          <p:cNvSpPr txBox="1"/>
          <p:nvPr/>
        </p:nvSpPr>
        <p:spPr>
          <a:xfrm>
            <a:off x="457200" y="4297680"/>
            <a:ext cx="5486400" cy="274320"/>
          </a:xfrm>
          <a:prstGeom prst="rect">
            <a:avLst/>
          </a:prstGeom>
          <a:noFill/>
        </p:spPr>
        <p:txBody>
          <a:bodyPr wrap="square">
            <a:spAutoFit/>
          </a:bodyPr>
          <a:lstStyle/>
          <a:p>
            <a:pPr algn="l">
              <a:defRPr sz="1000" b="0" i="0">
                <a:solidFill>
                  <a:srgbClr val="AAB4BE"/>
                </a:solidFill>
                <a:latin typeface="Arial"/>
              </a:defRPr>
            </a:pPr>
            <a:r>
              <a:t>30 Years Manufacturing Leadership | 17 Years Toyota Motor Corporation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365760"/>
            <a:ext cx="73152" cy="4572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365760"/>
            <a:ext cx="7315200" cy="457200"/>
          </a:xfrm>
          <a:prstGeom prst="rect">
            <a:avLst/>
          </a:prstGeom>
          <a:noFill/>
        </p:spPr>
        <p:txBody>
          <a:bodyPr wrap="square">
            <a:spAutoFit/>
          </a:bodyPr>
          <a:lstStyle/>
          <a:p>
            <a:pPr algn="l">
              <a:defRPr sz="3200" b="1" i="0">
                <a:solidFill>
                  <a:srgbClr val="FFFFFF"/>
                </a:solidFill>
                <a:latin typeface="Georgia"/>
              </a:defRPr>
            </a:pPr>
            <a:r>
              <a:t>What is Call &amp; Self-Stop?</a:t>
            </a:r>
          </a:p>
        </p:txBody>
      </p:sp>
      <p:sp>
        <p:nvSpPr>
          <p:cNvPr id="5" name="TextBox 4"/>
          <p:cNvSpPr txBox="1"/>
          <p:nvPr/>
        </p:nvSpPr>
        <p:spPr>
          <a:xfrm>
            <a:off x="685800" y="960120"/>
            <a:ext cx="3931920" cy="320040"/>
          </a:xfrm>
          <a:prstGeom prst="rect">
            <a:avLst/>
          </a:prstGeom>
          <a:noFill/>
        </p:spPr>
        <p:txBody>
          <a:bodyPr wrap="square">
            <a:spAutoFit/>
          </a:bodyPr>
          <a:lstStyle/>
          <a:p>
            <a:pPr algn="l">
              <a:defRPr sz="1400" b="1" i="0">
                <a:solidFill>
                  <a:srgbClr val="F76900"/>
                </a:solidFill>
                <a:latin typeface="Arial"/>
              </a:defRPr>
            </a:pPr>
            <a:r>
              <a:t>CALL (Andon)</a:t>
            </a:r>
          </a:p>
        </p:txBody>
      </p:sp>
      <p:sp>
        <p:nvSpPr>
          <p:cNvPr id="6" name="Rectangle 5"/>
          <p:cNvSpPr/>
          <p:nvPr/>
        </p:nvSpPr>
        <p:spPr>
          <a:xfrm>
            <a:off x="685800" y="1280160"/>
            <a:ext cx="3931920" cy="146304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1371600"/>
            <a:ext cx="3657600" cy="1280160"/>
          </a:xfrm>
          <a:prstGeom prst="rect">
            <a:avLst/>
          </a:prstGeom>
          <a:noFill/>
        </p:spPr>
        <p:txBody>
          <a:bodyPr wrap="square">
            <a:spAutoFit/>
          </a:bodyPr>
          <a:lstStyle/>
          <a:p>
            <a:pPr algn="l">
              <a:defRPr sz="1100" b="0" i="0">
                <a:solidFill>
                  <a:srgbClr val="F5F5F5"/>
                </a:solidFill>
                <a:latin typeface="Arial"/>
              </a:defRPr>
            </a:pPr>
            <a:r>
              <a:t>Visual signal system using lights and boards to indicate production status.</a:t>
            </a:r>
            <a:br/>
            <a:br/>
            <a:r>
              <a:t>• GREEN = Normal operations</a:t>
            </a:r>
            <a:br/>
            <a:r>
              <a:t>• YELLOW = Call for assistance</a:t>
            </a:r>
            <a:br/>
            <a:r>
              <a:t>• RED = Line stopped</a:t>
            </a:r>
          </a:p>
        </p:txBody>
      </p:sp>
      <p:sp>
        <p:nvSpPr>
          <p:cNvPr id="8" name="TextBox 7"/>
          <p:cNvSpPr txBox="1"/>
          <p:nvPr/>
        </p:nvSpPr>
        <p:spPr>
          <a:xfrm>
            <a:off x="4754880" y="960120"/>
            <a:ext cx="3931920" cy="320040"/>
          </a:xfrm>
          <a:prstGeom prst="rect">
            <a:avLst/>
          </a:prstGeom>
          <a:noFill/>
        </p:spPr>
        <p:txBody>
          <a:bodyPr wrap="square">
            <a:spAutoFit/>
          </a:bodyPr>
          <a:lstStyle/>
          <a:p>
            <a:pPr algn="l">
              <a:defRPr sz="1400" b="1" i="0">
                <a:solidFill>
                  <a:srgbClr val="F76900"/>
                </a:solidFill>
                <a:latin typeface="Arial"/>
              </a:defRPr>
            </a:pPr>
            <a:r>
              <a:t>SELF-STOP (Jidoka)</a:t>
            </a:r>
          </a:p>
        </p:txBody>
      </p:sp>
      <p:sp>
        <p:nvSpPr>
          <p:cNvPr id="9" name="Rectangle 8"/>
          <p:cNvSpPr/>
          <p:nvPr/>
        </p:nvSpPr>
        <p:spPr>
          <a:xfrm>
            <a:off x="4754880" y="1280160"/>
            <a:ext cx="3931920" cy="146304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892040" y="1371600"/>
            <a:ext cx="3657600" cy="1280160"/>
          </a:xfrm>
          <a:prstGeom prst="rect">
            <a:avLst/>
          </a:prstGeom>
          <a:noFill/>
        </p:spPr>
        <p:txBody>
          <a:bodyPr wrap="square">
            <a:spAutoFit/>
          </a:bodyPr>
          <a:lstStyle/>
          <a:p>
            <a:pPr algn="l">
              <a:defRPr sz="1100" b="0" i="0">
                <a:solidFill>
                  <a:srgbClr val="F5F5F5"/>
                </a:solidFill>
                <a:latin typeface="Arial"/>
              </a:defRPr>
            </a:pPr>
            <a:r>
              <a:t>Automatic detection and stopping when abnormality occurs.</a:t>
            </a:r>
            <a:br/>
            <a:br/>
            <a:r>
              <a:t>• Machine detects problem</a:t>
            </a:r>
            <a:br/>
            <a:r>
              <a:t>• Process stops automatically</a:t>
            </a:r>
            <a:br/>
            <a:r>
              <a:t>• Prevents defects from passing</a:t>
            </a:r>
          </a:p>
        </p:txBody>
      </p:sp>
      <p:sp>
        <p:nvSpPr>
          <p:cNvPr id="11" name="TextBox 10"/>
          <p:cNvSpPr txBox="1"/>
          <p:nvPr/>
        </p:nvSpPr>
        <p:spPr>
          <a:xfrm>
            <a:off x="685800" y="2926080"/>
            <a:ext cx="7772400" cy="320040"/>
          </a:xfrm>
          <a:prstGeom prst="rect">
            <a:avLst/>
          </a:prstGeom>
          <a:noFill/>
        </p:spPr>
        <p:txBody>
          <a:bodyPr wrap="square">
            <a:spAutoFit/>
          </a:bodyPr>
          <a:lstStyle/>
          <a:p>
            <a:pPr algn="l">
              <a:defRPr sz="1400" b="1" i="0">
                <a:solidFill>
                  <a:srgbClr val="F76900"/>
                </a:solidFill>
                <a:latin typeface="Arial"/>
              </a:defRPr>
            </a:pPr>
            <a:r>
              <a:t>Areas Affected (SQPC)</a:t>
            </a:r>
          </a:p>
        </p:txBody>
      </p:sp>
      <p:sp>
        <p:nvSpPr>
          <p:cNvPr id="12" name="Rectangle 11"/>
          <p:cNvSpPr/>
          <p:nvPr/>
        </p:nvSpPr>
        <p:spPr>
          <a:xfrm>
            <a:off x="685800" y="3291840"/>
            <a:ext cx="196596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777240" y="3383280"/>
            <a:ext cx="365760" cy="365760"/>
          </a:xfrm>
          <a:prstGeom prst="ellipse">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429000"/>
            <a:ext cx="365760" cy="320040"/>
          </a:xfrm>
          <a:prstGeom prst="rect">
            <a:avLst/>
          </a:prstGeom>
          <a:noFill/>
        </p:spPr>
        <p:txBody>
          <a:bodyPr wrap="square">
            <a:spAutoFit/>
          </a:bodyPr>
          <a:lstStyle/>
          <a:p>
            <a:pPr algn="ctr">
              <a:defRPr sz="1400" b="1" i="0">
                <a:solidFill>
                  <a:srgbClr val="FFFFFF"/>
                </a:solidFill>
                <a:latin typeface="Arial"/>
              </a:defRPr>
            </a:pPr>
            <a:r>
              <a:t>S</a:t>
            </a:r>
          </a:p>
        </p:txBody>
      </p:sp>
      <p:sp>
        <p:nvSpPr>
          <p:cNvPr id="15" name="TextBox 14"/>
          <p:cNvSpPr txBox="1"/>
          <p:nvPr/>
        </p:nvSpPr>
        <p:spPr>
          <a:xfrm>
            <a:off x="1234440" y="3383280"/>
            <a:ext cx="1371600" cy="274320"/>
          </a:xfrm>
          <a:prstGeom prst="rect">
            <a:avLst/>
          </a:prstGeom>
          <a:noFill/>
        </p:spPr>
        <p:txBody>
          <a:bodyPr wrap="square">
            <a:spAutoFit/>
          </a:bodyPr>
          <a:lstStyle/>
          <a:p>
            <a:pPr algn="l">
              <a:defRPr sz="1100" b="1" i="0">
                <a:solidFill>
                  <a:srgbClr val="FFFFFF"/>
                </a:solidFill>
                <a:latin typeface="Arial"/>
              </a:defRPr>
            </a:pPr>
            <a:r>
              <a:t>Safety</a:t>
            </a:r>
          </a:p>
        </p:txBody>
      </p:sp>
      <p:sp>
        <p:nvSpPr>
          <p:cNvPr id="16" name="TextBox 15"/>
          <p:cNvSpPr txBox="1"/>
          <p:nvPr/>
        </p:nvSpPr>
        <p:spPr>
          <a:xfrm>
            <a:off x="777240" y="3794760"/>
            <a:ext cx="1828800" cy="365760"/>
          </a:xfrm>
          <a:prstGeom prst="rect">
            <a:avLst/>
          </a:prstGeom>
          <a:noFill/>
        </p:spPr>
        <p:txBody>
          <a:bodyPr wrap="square">
            <a:spAutoFit/>
          </a:bodyPr>
          <a:lstStyle/>
          <a:p>
            <a:pPr algn="l">
              <a:defRPr sz="900" b="0" i="0">
                <a:solidFill>
                  <a:srgbClr val="AAB4BE"/>
                </a:solidFill>
                <a:latin typeface="Arial"/>
              </a:defRPr>
            </a:pPr>
            <a:r>
              <a:t>Immediate stop prevents injuries</a:t>
            </a:r>
          </a:p>
        </p:txBody>
      </p:sp>
      <p:sp>
        <p:nvSpPr>
          <p:cNvPr id="17" name="Rectangle 16"/>
          <p:cNvSpPr/>
          <p:nvPr/>
        </p:nvSpPr>
        <p:spPr>
          <a:xfrm>
            <a:off x="2834640" y="3291840"/>
            <a:ext cx="196596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2926080" y="3383280"/>
            <a:ext cx="365760" cy="365760"/>
          </a:xfrm>
          <a:prstGeom prst="ellipse">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926080" y="3429000"/>
            <a:ext cx="365760" cy="320040"/>
          </a:xfrm>
          <a:prstGeom prst="rect">
            <a:avLst/>
          </a:prstGeom>
          <a:noFill/>
        </p:spPr>
        <p:txBody>
          <a:bodyPr wrap="square">
            <a:spAutoFit/>
          </a:bodyPr>
          <a:lstStyle/>
          <a:p>
            <a:pPr algn="ctr">
              <a:defRPr sz="1400" b="1" i="0">
                <a:solidFill>
                  <a:srgbClr val="FFFFFF"/>
                </a:solidFill>
                <a:latin typeface="Arial"/>
              </a:defRPr>
            </a:pPr>
            <a:r>
              <a:t>Q</a:t>
            </a:r>
          </a:p>
        </p:txBody>
      </p:sp>
      <p:sp>
        <p:nvSpPr>
          <p:cNvPr id="20" name="TextBox 19"/>
          <p:cNvSpPr txBox="1"/>
          <p:nvPr/>
        </p:nvSpPr>
        <p:spPr>
          <a:xfrm>
            <a:off x="3383280" y="3383280"/>
            <a:ext cx="1371600" cy="274320"/>
          </a:xfrm>
          <a:prstGeom prst="rect">
            <a:avLst/>
          </a:prstGeom>
          <a:noFill/>
        </p:spPr>
        <p:txBody>
          <a:bodyPr wrap="square">
            <a:spAutoFit/>
          </a:bodyPr>
          <a:lstStyle/>
          <a:p>
            <a:pPr algn="l">
              <a:defRPr sz="1100" b="1" i="0">
                <a:solidFill>
                  <a:srgbClr val="FFFFFF"/>
                </a:solidFill>
                <a:latin typeface="Arial"/>
              </a:defRPr>
            </a:pPr>
            <a:r>
              <a:t>Quality</a:t>
            </a:r>
          </a:p>
        </p:txBody>
      </p:sp>
      <p:sp>
        <p:nvSpPr>
          <p:cNvPr id="21" name="TextBox 20"/>
          <p:cNvSpPr txBox="1"/>
          <p:nvPr/>
        </p:nvSpPr>
        <p:spPr>
          <a:xfrm>
            <a:off x="2926080" y="3794760"/>
            <a:ext cx="1828800" cy="365760"/>
          </a:xfrm>
          <a:prstGeom prst="rect">
            <a:avLst/>
          </a:prstGeom>
          <a:noFill/>
        </p:spPr>
        <p:txBody>
          <a:bodyPr wrap="square">
            <a:spAutoFit/>
          </a:bodyPr>
          <a:lstStyle/>
          <a:p>
            <a:pPr algn="l">
              <a:defRPr sz="900" b="0" i="0">
                <a:solidFill>
                  <a:srgbClr val="AAB4BE"/>
                </a:solidFill>
                <a:latin typeface="Arial"/>
              </a:defRPr>
            </a:pPr>
            <a:r>
              <a:t>Defects caught at source</a:t>
            </a:r>
          </a:p>
        </p:txBody>
      </p:sp>
      <p:sp>
        <p:nvSpPr>
          <p:cNvPr id="22" name="Rectangle 21"/>
          <p:cNvSpPr/>
          <p:nvPr/>
        </p:nvSpPr>
        <p:spPr>
          <a:xfrm>
            <a:off x="4983480" y="3291840"/>
            <a:ext cx="196596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5074920" y="3383280"/>
            <a:ext cx="365760" cy="365760"/>
          </a:xfrm>
          <a:prstGeom prst="ellipse">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074920" y="3429000"/>
            <a:ext cx="365760" cy="320040"/>
          </a:xfrm>
          <a:prstGeom prst="rect">
            <a:avLst/>
          </a:prstGeom>
          <a:noFill/>
        </p:spPr>
        <p:txBody>
          <a:bodyPr wrap="square">
            <a:spAutoFit/>
          </a:bodyPr>
          <a:lstStyle/>
          <a:p>
            <a:pPr algn="ctr">
              <a:defRPr sz="1400" b="1" i="0">
                <a:solidFill>
                  <a:srgbClr val="FFFFFF"/>
                </a:solidFill>
                <a:latin typeface="Arial"/>
              </a:defRPr>
            </a:pPr>
            <a:r>
              <a:t>P</a:t>
            </a:r>
          </a:p>
        </p:txBody>
      </p:sp>
      <p:sp>
        <p:nvSpPr>
          <p:cNvPr id="25" name="TextBox 24"/>
          <p:cNvSpPr txBox="1"/>
          <p:nvPr/>
        </p:nvSpPr>
        <p:spPr>
          <a:xfrm>
            <a:off x="5532120" y="3383280"/>
            <a:ext cx="1371600" cy="274320"/>
          </a:xfrm>
          <a:prstGeom prst="rect">
            <a:avLst/>
          </a:prstGeom>
          <a:noFill/>
        </p:spPr>
        <p:txBody>
          <a:bodyPr wrap="square">
            <a:spAutoFit/>
          </a:bodyPr>
          <a:lstStyle/>
          <a:p>
            <a:pPr algn="l">
              <a:defRPr sz="1100" b="1" i="0">
                <a:solidFill>
                  <a:srgbClr val="FFFFFF"/>
                </a:solidFill>
                <a:latin typeface="Arial"/>
              </a:defRPr>
            </a:pPr>
            <a:r>
              <a:t>Productivity</a:t>
            </a:r>
          </a:p>
        </p:txBody>
      </p:sp>
      <p:sp>
        <p:nvSpPr>
          <p:cNvPr id="26" name="TextBox 25"/>
          <p:cNvSpPr txBox="1"/>
          <p:nvPr/>
        </p:nvSpPr>
        <p:spPr>
          <a:xfrm>
            <a:off x="5074920" y="3794760"/>
            <a:ext cx="1828800" cy="365760"/>
          </a:xfrm>
          <a:prstGeom prst="rect">
            <a:avLst/>
          </a:prstGeom>
          <a:noFill/>
        </p:spPr>
        <p:txBody>
          <a:bodyPr wrap="square">
            <a:spAutoFit/>
          </a:bodyPr>
          <a:lstStyle/>
          <a:p>
            <a:pPr algn="l">
              <a:defRPr sz="900" b="0" i="0">
                <a:solidFill>
                  <a:srgbClr val="AAB4BE"/>
                </a:solidFill>
                <a:latin typeface="Arial"/>
              </a:defRPr>
            </a:pPr>
            <a:r>
              <a:t>Problems solved quickly</a:t>
            </a:r>
          </a:p>
        </p:txBody>
      </p:sp>
      <p:sp>
        <p:nvSpPr>
          <p:cNvPr id="27" name="Rectangle 26"/>
          <p:cNvSpPr/>
          <p:nvPr/>
        </p:nvSpPr>
        <p:spPr>
          <a:xfrm>
            <a:off x="7132320" y="3291840"/>
            <a:ext cx="196596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7223760" y="3383280"/>
            <a:ext cx="365760" cy="365760"/>
          </a:xfrm>
          <a:prstGeom prst="ellipse">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223760" y="3429000"/>
            <a:ext cx="365760" cy="320040"/>
          </a:xfrm>
          <a:prstGeom prst="rect">
            <a:avLst/>
          </a:prstGeom>
          <a:noFill/>
        </p:spPr>
        <p:txBody>
          <a:bodyPr wrap="square">
            <a:spAutoFit/>
          </a:bodyPr>
          <a:lstStyle/>
          <a:p>
            <a:pPr algn="ctr">
              <a:defRPr sz="1400" b="1" i="0">
                <a:solidFill>
                  <a:srgbClr val="FFFFFF"/>
                </a:solidFill>
                <a:latin typeface="Arial"/>
              </a:defRPr>
            </a:pPr>
            <a:r>
              <a:t>C</a:t>
            </a:r>
          </a:p>
        </p:txBody>
      </p:sp>
      <p:sp>
        <p:nvSpPr>
          <p:cNvPr id="30" name="TextBox 29"/>
          <p:cNvSpPr txBox="1"/>
          <p:nvPr/>
        </p:nvSpPr>
        <p:spPr>
          <a:xfrm>
            <a:off x="7680960" y="3383280"/>
            <a:ext cx="1371600" cy="274320"/>
          </a:xfrm>
          <a:prstGeom prst="rect">
            <a:avLst/>
          </a:prstGeom>
          <a:noFill/>
        </p:spPr>
        <p:txBody>
          <a:bodyPr wrap="square">
            <a:spAutoFit/>
          </a:bodyPr>
          <a:lstStyle/>
          <a:p>
            <a:pPr algn="l">
              <a:defRPr sz="1100" b="1" i="0">
                <a:solidFill>
                  <a:srgbClr val="FFFFFF"/>
                </a:solidFill>
                <a:latin typeface="Arial"/>
              </a:defRPr>
            </a:pPr>
            <a:r>
              <a:t>Cost</a:t>
            </a:r>
          </a:p>
        </p:txBody>
      </p:sp>
      <p:sp>
        <p:nvSpPr>
          <p:cNvPr id="31" name="TextBox 30"/>
          <p:cNvSpPr txBox="1"/>
          <p:nvPr/>
        </p:nvSpPr>
        <p:spPr>
          <a:xfrm>
            <a:off x="7223760" y="3794760"/>
            <a:ext cx="1828800" cy="365760"/>
          </a:xfrm>
          <a:prstGeom prst="rect">
            <a:avLst/>
          </a:prstGeom>
          <a:noFill/>
        </p:spPr>
        <p:txBody>
          <a:bodyPr wrap="square">
            <a:spAutoFit/>
          </a:bodyPr>
          <a:lstStyle/>
          <a:p>
            <a:pPr algn="l">
              <a:defRPr sz="900" b="0" i="0">
                <a:solidFill>
                  <a:srgbClr val="AAB4BE"/>
                </a:solidFill>
                <a:latin typeface="Arial"/>
              </a:defRPr>
            </a:pPr>
            <a:r>
              <a:t>Reduces scrap and rework</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365760"/>
            <a:ext cx="73152" cy="4572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365760"/>
            <a:ext cx="7315200" cy="457200"/>
          </a:xfrm>
          <a:prstGeom prst="rect">
            <a:avLst/>
          </a:prstGeom>
          <a:noFill/>
        </p:spPr>
        <p:txBody>
          <a:bodyPr wrap="square">
            <a:spAutoFit/>
          </a:bodyPr>
          <a:lstStyle/>
          <a:p>
            <a:pPr algn="l">
              <a:defRPr sz="3200" b="1" i="0">
                <a:solidFill>
                  <a:srgbClr val="FFFFFF"/>
                </a:solidFill>
                <a:latin typeface="Georgia"/>
              </a:defRPr>
            </a:pPr>
            <a:r>
              <a:t>Self-Stop vs. Ordinary Automation</a:t>
            </a:r>
          </a:p>
        </p:txBody>
      </p:sp>
      <p:sp>
        <p:nvSpPr>
          <p:cNvPr id="5" name="Rectangle 4"/>
          <p:cNvSpPr/>
          <p:nvPr/>
        </p:nvSpPr>
        <p:spPr>
          <a:xfrm>
            <a:off x="685800" y="960120"/>
            <a:ext cx="3931920" cy="411480"/>
          </a:xfrm>
          <a:prstGeom prst="rect">
            <a:avLst/>
          </a:prstGeom>
          <a:solidFill>
            <a:srgbClr val="22C5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85800" y="1005840"/>
            <a:ext cx="3931920" cy="365760"/>
          </a:xfrm>
          <a:prstGeom prst="rect">
            <a:avLst/>
          </a:prstGeom>
          <a:noFill/>
        </p:spPr>
        <p:txBody>
          <a:bodyPr wrap="square">
            <a:spAutoFit/>
          </a:bodyPr>
          <a:lstStyle/>
          <a:p>
            <a:pPr algn="ctr">
              <a:defRPr sz="1400" b="1" i="0">
                <a:solidFill>
                  <a:srgbClr val="FFFFFF"/>
                </a:solidFill>
                <a:latin typeface="Arial"/>
              </a:defRPr>
            </a:pPr>
            <a:r>
              <a:t>SELF-STOP (Jidoka)</a:t>
            </a:r>
          </a:p>
        </p:txBody>
      </p:sp>
      <p:sp>
        <p:nvSpPr>
          <p:cNvPr id="7" name="Rectangle 6"/>
          <p:cNvSpPr/>
          <p:nvPr/>
        </p:nvSpPr>
        <p:spPr>
          <a:xfrm>
            <a:off x="685800" y="1371600"/>
            <a:ext cx="3931920" cy="256032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1463040"/>
            <a:ext cx="3657600" cy="320040"/>
          </a:xfrm>
          <a:prstGeom prst="rect">
            <a:avLst/>
          </a:prstGeom>
          <a:noFill/>
        </p:spPr>
        <p:txBody>
          <a:bodyPr wrap="square">
            <a:spAutoFit/>
          </a:bodyPr>
          <a:lstStyle/>
          <a:p>
            <a:pPr algn="l">
              <a:defRPr sz="1100" b="0" i="0">
                <a:solidFill>
                  <a:srgbClr val="DCFCE7"/>
                </a:solidFill>
                <a:latin typeface="Arial"/>
              </a:defRPr>
            </a:pPr>
            <a:r>
              <a:t>✓ Reduces processes with simple circuits</a:t>
            </a:r>
          </a:p>
        </p:txBody>
      </p:sp>
      <p:sp>
        <p:nvSpPr>
          <p:cNvPr id="9" name="TextBox 8"/>
          <p:cNvSpPr txBox="1"/>
          <p:nvPr/>
        </p:nvSpPr>
        <p:spPr>
          <a:xfrm>
            <a:off x="822960" y="1783080"/>
            <a:ext cx="3657600" cy="320040"/>
          </a:xfrm>
          <a:prstGeom prst="rect">
            <a:avLst/>
          </a:prstGeom>
          <a:noFill/>
        </p:spPr>
        <p:txBody>
          <a:bodyPr wrap="square">
            <a:spAutoFit/>
          </a:bodyPr>
          <a:lstStyle/>
          <a:p>
            <a:pPr algn="l">
              <a:defRPr sz="1100" b="0" i="0">
                <a:solidFill>
                  <a:srgbClr val="DCFCE7"/>
                </a:solidFill>
                <a:latin typeface="Arial"/>
              </a:defRPr>
            </a:pPr>
            <a:r>
              <a:t>✓ Self-stopping on abnormality detection</a:t>
            </a:r>
          </a:p>
        </p:txBody>
      </p:sp>
      <p:sp>
        <p:nvSpPr>
          <p:cNvPr id="10" name="TextBox 9"/>
          <p:cNvSpPr txBox="1"/>
          <p:nvPr/>
        </p:nvSpPr>
        <p:spPr>
          <a:xfrm>
            <a:off x="822960" y="2103120"/>
            <a:ext cx="3657600" cy="320040"/>
          </a:xfrm>
          <a:prstGeom prst="rect">
            <a:avLst/>
          </a:prstGeom>
          <a:noFill/>
        </p:spPr>
        <p:txBody>
          <a:bodyPr wrap="square">
            <a:spAutoFit/>
          </a:bodyPr>
          <a:lstStyle/>
          <a:p>
            <a:pPr algn="l">
              <a:defRPr sz="1100" b="0" i="0">
                <a:solidFill>
                  <a:srgbClr val="DCFCE7"/>
                </a:solidFill>
                <a:latin typeface="Arial"/>
              </a:defRPr>
            </a:pPr>
            <a:r>
              <a:t>✓ Filters out defects at source</a:t>
            </a:r>
          </a:p>
        </p:txBody>
      </p:sp>
      <p:sp>
        <p:nvSpPr>
          <p:cNvPr id="11" name="TextBox 10"/>
          <p:cNvSpPr txBox="1"/>
          <p:nvPr/>
        </p:nvSpPr>
        <p:spPr>
          <a:xfrm>
            <a:off x="822960" y="2423160"/>
            <a:ext cx="3657600" cy="320040"/>
          </a:xfrm>
          <a:prstGeom prst="rect">
            <a:avLst/>
          </a:prstGeom>
          <a:noFill/>
        </p:spPr>
        <p:txBody>
          <a:bodyPr wrap="square">
            <a:spAutoFit/>
          </a:bodyPr>
          <a:lstStyle/>
          <a:p>
            <a:pPr algn="l">
              <a:defRPr sz="1100" b="0" i="0">
                <a:solidFill>
                  <a:srgbClr val="DCFCE7"/>
                </a:solidFill>
                <a:latin typeface="Arial"/>
              </a:defRPr>
            </a:pPr>
            <a:r>
              <a:t>✓ Prevents equipment breakdowns</a:t>
            </a:r>
          </a:p>
        </p:txBody>
      </p:sp>
      <p:sp>
        <p:nvSpPr>
          <p:cNvPr id="12" name="TextBox 11"/>
          <p:cNvSpPr txBox="1"/>
          <p:nvPr/>
        </p:nvSpPr>
        <p:spPr>
          <a:xfrm>
            <a:off x="822960" y="2743200"/>
            <a:ext cx="3657600" cy="320040"/>
          </a:xfrm>
          <a:prstGeom prst="rect">
            <a:avLst/>
          </a:prstGeom>
          <a:noFill/>
        </p:spPr>
        <p:txBody>
          <a:bodyPr wrap="square">
            <a:spAutoFit/>
          </a:bodyPr>
          <a:lstStyle/>
          <a:p>
            <a:pPr algn="l">
              <a:defRPr sz="1100" b="0" i="0">
                <a:solidFill>
                  <a:srgbClr val="DCFCE7"/>
                </a:solidFill>
                <a:latin typeface="Arial"/>
              </a:defRPr>
            </a:pPr>
            <a:r>
              <a:t>✓ Assists problem solving &amp; prevention</a:t>
            </a:r>
          </a:p>
        </p:txBody>
      </p:sp>
      <p:sp>
        <p:nvSpPr>
          <p:cNvPr id="13" name="TextBox 12"/>
          <p:cNvSpPr txBox="1"/>
          <p:nvPr/>
        </p:nvSpPr>
        <p:spPr>
          <a:xfrm>
            <a:off x="822960" y="3063240"/>
            <a:ext cx="3657600" cy="320040"/>
          </a:xfrm>
          <a:prstGeom prst="rect">
            <a:avLst/>
          </a:prstGeom>
          <a:noFill/>
        </p:spPr>
        <p:txBody>
          <a:bodyPr wrap="square">
            <a:spAutoFit/>
          </a:bodyPr>
          <a:lstStyle/>
          <a:p>
            <a:pPr algn="l">
              <a:defRPr sz="1100" b="0" i="0">
                <a:solidFill>
                  <a:srgbClr val="DCFCE7"/>
                </a:solidFill>
                <a:latin typeface="Arial"/>
              </a:defRPr>
            </a:pPr>
            <a:r>
              <a:t>✓ Clear indication of cause</a:t>
            </a:r>
          </a:p>
        </p:txBody>
      </p:sp>
      <p:sp>
        <p:nvSpPr>
          <p:cNvPr id="14" name="TextBox 13"/>
          <p:cNvSpPr txBox="1"/>
          <p:nvPr/>
        </p:nvSpPr>
        <p:spPr>
          <a:xfrm>
            <a:off x="822960" y="3383279"/>
            <a:ext cx="3657600" cy="320040"/>
          </a:xfrm>
          <a:prstGeom prst="rect">
            <a:avLst/>
          </a:prstGeom>
          <a:noFill/>
        </p:spPr>
        <p:txBody>
          <a:bodyPr wrap="square">
            <a:spAutoFit/>
          </a:bodyPr>
          <a:lstStyle/>
          <a:p>
            <a:pPr algn="l">
              <a:defRPr sz="1100" b="0" i="0">
                <a:solidFill>
                  <a:srgbClr val="DCFCE7"/>
                </a:solidFill>
                <a:latin typeface="Arial"/>
              </a:defRPr>
            </a:pPr>
            <a:r>
              <a:t>✓ Enables root cause countermeasures</a:t>
            </a:r>
          </a:p>
        </p:txBody>
      </p:sp>
      <p:sp>
        <p:nvSpPr>
          <p:cNvPr id="15" name="Rectangle 14"/>
          <p:cNvSpPr/>
          <p:nvPr/>
        </p:nvSpPr>
        <p:spPr>
          <a:xfrm>
            <a:off x="4754880" y="960120"/>
            <a:ext cx="3931920" cy="411480"/>
          </a:xfrm>
          <a:prstGeom prst="rect">
            <a:avLst/>
          </a:prstGeom>
          <a:solidFill>
            <a:srgbClr val="DC35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754880" y="1005840"/>
            <a:ext cx="3931920" cy="365760"/>
          </a:xfrm>
          <a:prstGeom prst="rect">
            <a:avLst/>
          </a:prstGeom>
          <a:noFill/>
        </p:spPr>
        <p:txBody>
          <a:bodyPr wrap="square">
            <a:spAutoFit/>
          </a:bodyPr>
          <a:lstStyle/>
          <a:p>
            <a:pPr algn="ctr">
              <a:defRPr sz="1400" b="1" i="0">
                <a:solidFill>
                  <a:srgbClr val="FFFFFF"/>
                </a:solidFill>
                <a:latin typeface="Arial"/>
              </a:defRPr>
            </a:pPr>
            <a:r>
              <a:t>ORDINARY AUTOMATION</a:t>
            </a:r>
          </a:p>
        </p:txBody>
      </p:sp>
      <p:sp>
        <p:nvSpPr>
          <p:cNvPr id="17" name="Rectangle 16"/>
          <p:cNvSpPr/>
          <p:nvPr/>
        </p:nvSpPr>
        <p:spPr>
          <a:xfrm>
            <a:off x="4754880" y="1371600"/>
            <a:ext cx="3931920" cy="256032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892040" y="1463040"/>
            <a:ext cx="3657600" cy="320040"/>
          </a:xfrm>
          <a:prstGeom prst="rect">
            <a:avLst/>
          </a:prstGeom>
          <a:noFill/>
        </p:spPr>
        <p:txBody>
          <a:bodyPr wrap="square">
            <a:spAutoFit/>
          </a:bodyPr>
          <a:lstStyle/>
          <a:p>
            <a:pPr algn="l">
              <a:defRPr sz="1100" b="0" i="0">
                <a:solidFill>
                  <a:srgbClr val="FEE2E2"/>
                </a:solidFill>
                <a:latin typeface="Arial"/>
              </a:defRPr>
            </a:pPr>
            <a:r>
              <a:t>✗ Sophisticated equipment needing attention</a:t>
            </a:r>
          </a:p>
        </p:txBody>
      </p:sp>
      <p:sp>
        <p:nvSpPr>
          <p:cNvPr id="19" name="TextBox 18"/>
          <p:cNvSpPr txBox="1"/>
          <p:nvPr/>
        </p:nvSpPr>
        <p:spPr>
          <a:xfrm>
            <a:off x="4892040" y="1783080"/>
            <a:ext cx="3657600" cy="320040"/>
          </a:xfrm>
          <a:prstGeom prst="rect">
            <a:avLst/>
          </a:prstGeom>
          <a:noFill/>
        </p:spPr>
        <p:txBody>
          <a:bodyPr wrap="square">
            <a:spAutoFit/>
          </a:bodyPr>
          <a:lstStyle/>
          <a:p>
            <a:pPr algn="l">
              <a:defRPr sz="1100" b="0" i="0">
                <a:solidFill>
                  <a:srgbClr val="FEE2E2"/>
                </a:solidFill>
                <a:latin typeface="Arial"/>
              </a:defRPr>
            </a:pPr>
            <a:r>
              <a:t>✗ Stopped only by workers manually</a:t>
            </a:r>
          </a:p>
        </p:txBody>
      </p:sp>
      <p:sp>
        <p:nvSpPr>
          <p:cNvPr id="20" name="TextBox 19"/>
          <p:cNvSpPr txBox="1"/>
          <p:nvPr/>
        </p:nvSpPr>
        <p:spPr>
          <a:xfrm>
            <a:off x="4892040" y="2103120"/>
            <a:ext cx="3657600" cy="320040"/>
          </a:xfrm>
          <a:prstGeom prst="rect">
            <a:avLst/>
          </a:prstGeom>
          <a:noFill/>
        </p:spPr>
        <p:txBody>
          <a:bodyPr wrap="square">
            <a:spAutoFit/>
          </a:bodyPr>
          <a:lstStyle/>
          <a:p>
            <a:pPr algn="l">
              <a:defRPr sz="1100" b="0" i="0">
                <a:solidFill>
                  <a:srgbClr val="FEE2E2"/>
                </a:solidFill>
                <a:latin typeface="Arial"/>
              </a:defRPr>
            </a:pPr>
            <a:r>
              <a:t>✗ Passes on defects to next process</a:t>
            </a:r>
          </a:p>
        </p:txBody>
      </p:sp>
      <p:sp>
        <p:nvSpPr>
          <p:cNvPr id="21" name="TextBox 20"/>
          <p:cNvSpPr txBox="1"/>
          <p:nvPr/>
        </p:nvSpPr>
        <p:spPr>
          <a:xfrm>
            <a:off x="4892040" y="2423160"/>
            <a:ext cx="3657600" cy="320040"/>
          </a:xfrm>
          <a:prstGeom prst="rect">
            <a:avLst/>
          </a:prstGeom>
          <a:noFill/>
        </p:spPr>
        <p:txBody>
          <a:bodyPr wrap="square">
            <a:spAutoFit/>
          </a:bodyPr>
          <a:lstStyle/>
          <a:p>
            <a:pPr algn="l">
              <a:defRPr sz="1100" b="0" i="0">
                <a:solidFill>
                  <a:srgbClr val="FEE2E2"/>
                </a:solidFill>
                <a:latin typeface="Arial"/>
              </a:defRPr>
            </a:pPr>
            <a:r>
              <a:t>✗ Susceptible to breakdowns</a:t>
            </a:r>
          </a:p>
        </p:txBody>
      </p:sp>
      <p:sp>
        <p:nvSpPr>
          <p:cNvPr id="22" name="TextBox 21"/>
          <p:cNvSpPr txBox="1"/>
          <p:nvPr/>
        </p:nvSpPr>
        <p:spPr>
          <a:xfrm>
            <a:off x="4892040" y="2743200"/>
            <a:ext cx="3657600" cy="320040"/>
          </a:xfrm>
          <a:prstGeom prst="rect">
            <a:avLst/>
          </a:prstGeom>
          <a:noFill/>
        </p:spPr>
        <p:txBody>
          <a:bodyPr wrap="square">
            <a:spAutoFit/>
          </a:bodyPr>
          <a:lstStyle/>
          <a:p>
            <a:pPr algn="l">
              <a:defRPr sz="1100" b="0" i="0">
                <a:solidFill>
                  <a:srgbClr val="FEE2E2"/>
                </a:solidFill>
                <a:latin typeface="Arial"/>
              </a:defRPr>
            </a:pPr>
            <a:r>
              <a:t>✗ No indication for cause</a:t>
            </a:r>
          </a:p>
        </p:txBody>
      </p:sp>
      <p:sp>
        <p:nvSpPr>
          <p:cNvPr id="23" name="TextBox 22"/>
          <p:cNvSpPr txBox="1"/>
          <p:nvPr/>
        </p:nvSpPr>
        <p:spPr>
          <a:xfrm>
            <a:off x="4892040" y="3063240"/>
            <a:ext cx="3657600" cy="320040"/>
          </a:xfrm>
          <a:prstGeom prst="rect">
            <a:avLst/>
          </a:prstGeom>
          <a:noFill/>
        </p:spPr>
        <p:txBody>
          <a:bodyPr wrap="square">
            <a:spAutoFit/>
          </a:bodyPr>
          <a:lstStyle/>
          <a:p>
            <a:pPr algn="l">
              <a:defRPr sz="1100" b="0" i="0">
                <a:solidFill>
                  <a:srgbClr val="FEE2E2"/>
                </a:solidFill>
                <a:latin typeface="Arial"/>
              </a:defRPr>
            </a:pPr>
            <a:r>
              <a:t>✗ No prevention mechanism</a:t>
            </a:r>
          </a:p>
        </p:txBody>
      </p:sp>
      <p:sp>
        <p:nvSpPr>
          <p:cNvPr id="24" name="TextBox 23"/>
          <p:cNvSpPr txBox="1"/>
          <p:nvPr/>
        </p:nvSpPr>
        <p:spPr>
          <a:xfrm>
            <a:off x="4892040" y="3383279"/>
            <a:ext cx="3657600" cy="320040"/>
          </a:xfrm>
          <a:prstGeom prst="rect">
            <a:avLst/>
          </a:prstGeom>
          <a:noFill/>
        </p:spPr>
        <p:txBody>
          <a:bodyPr wrap="square">
            <a:spAutoFit/>
          </a:bodyPr>
          <a:lstStyle/>
          <a:p>
            <a:pPr algn="l">
              <a:defRPr sz="1100" b="0" i="0">
                <a:solidFill>
                  <a:srgbClr val="FEE2E2"/>
                </a:solidFill>
                <a:latin typeface="Arial"/>
              </a:defRPr>
            </a:pPr>
            <a:r>
              <a:t>✗ Problems hidden until too late</a:t>
            </a:r>
          </a:p>
        </p:txBody>
      </p:sp>
      <p:sp>
        <p:nvSpPr>
          <p:cNvPr id="25" name="TextBox 24"/>
          <p:cNvSpPr txBox="1"/>
          <p:nvPr/>
        </p:nvSpPr>
        <p:spPr>
          <a:xfrm>
            <a:off x="685800" y="4114800"/>
            <a:ext cx="7772400" cy="365760"/>
          </a:xfrm>
          <a:prstGeom prst="rect">
            <a:avLst/>
          </a:prstGeom>
          <a:noFill/>
        </p:spPr>
        <p:txBody>
          <a:bodyPr wrap="square">
            <a:spAutoFit/>
          </a:bodyPr>
          <a:lstStyle/>
          <a:p>
            <a:pPr algn="ctr">
              <a:defRPr sz="1300" b="0" i="1">
                <a:solidFill>
                  <a:srgbClr val="F76900"/>
                </a:solidFill>
                <a:latin typeface="Georgia"/>
              </a:defRPr>
            </a:pPr>
            <a:r>
              <a:t>"Stop to fix problems" — short-term pain for long-term gain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365760"/>
            <a:ext cx="73152" cy="4572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365760"/>
            <a:ext cx="7315200" cy="457200"/>
          </a:xfrm>
          <a:prstGeom prst="rect">
            <a:avLst/>
          </a:prstGeom>
          <a:noFill/>
        </p:spPr>
        <p:txBody>
          <a:bodyPr wrap="square">
            <a:spAutoFit/>
          </a:bodyPr>
          <a:lstStyle/>
          <a:p>
            <a:pPr algn="l">
              <a:defRPr sz="3200" b="1" i="0">
                <a:solidFill>
                  <a:srgbClr val="FFFFFF"/>
                </a:solidFill>
                <a:latin typeface="Georgia"/>
              </a:defRPr>
            </a:pPr>
            <a:r>
              <a:t>Andon Color Coding System</a:t>
            </a:r>
          </a:p>
        </p:txBody>
      </p:sp>
      <p:sp>
        <p:nvSpPr>
          <p:cNvPr id="5" name="Rectangle 4"/>
          <p:cNvSpPr/>
          <p:nvPr/>
        </p:nvSpPr>
        <p:spPr>
          <a:xfrm>
            <a:off x="685800" y="1005840"/>
            <a:ext cx="1097280" cy="868680"/>
          </a:xfrm>
          <a:prstGeom prst="rect">
            <a:avLst/>
          </a:prstGeom>
          <a:solidFill>
            <a:srgbClr val="22C5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85800" y="1280160"/>
            <a:ext cx="1097280" cy="365760"/>
          </a:xfrm>
          <a:prstGeom prst="rect">
            <a:avLst/>
          </a:prstGeom>
          <a:noFill/>
        </p:spPr>
        <p:txBody>
          <a:bodyPr wrap="square">
            <a:spAutoFit/>
          </a:bodyPr>
          <a:lstStyle/>
          <a:p>
            <a:pPr algn="ctr">
              <a:defRPr sz="1400" b="1" i="0">
                <a:solidFill>
                  <a:srgbClr val="FFFFFF"/>
                </a:solidFill>
                <a:latin typeface="Arial"/>
              </a:defRPr>
            </a:pPr>
            <a:r>
              <a:t>GREEN</a:t>
            </a:r>
          </a:p>
        </p:txBody>
      </p:sp>
      <p:sp>
        <p:nvSpPr>
          <p:cNvPr id="7" name="Rectangle 6"/>
          <p:cNvSpPr/>
          <p:nvPr/>
        </p:nvSpPr>
        <p:spPr>
          <a:xfrm>
            <a:off x="1920240" y="1005840"/>
            <a:ext cx="6675120"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057400" y="1097280"/>
            <a:ext cx="6400800" cy="320040"/>
          </a:xfrm>
          <a:prstGeom prst="rect">
            <a:avLst/>
          </a:prstGeom>
          <a:noFill/>
        </p:spPr>
        <p:txBody>
          <a:bodyPr wrap="square">
            <a:spAutoFit/>
          </a:bodyPr>
          <a:lstStyle/>
          <a:p>
            <a:pPr algn="l">
              <a:defRPr sz="1300" b="1" i="0">
                <a:solidFill>
                  <a:srgbClr val="FFFFFF"/>
                </a:solidFill>
                <a:latin typeface="Arial"/>
              </a:defRPr>
            </a:pPr>
            <a:r>
              <a:t>Normal Operations</a:t>
            </a:r>
          </a:p>
        </p:txBody>
      </p:sp>
      <p:sp>
        <p:nvSpPr>
          <p:cNvPr id="9" name="TextBox 8"/>
          <p:cNvSpPr txBox="1"/>
          <p:nvPr/>
        </p:nvSpPr>
        <p:spPr>
          <a:xfrm>
            <a:off x="2057400" y="1463040"/>
            <a:ext cx="6400800" cy="365760"/>
          </a:xfrm>
          <a:prstGeom prst="rect">
            <a:avLst/>
          </a:prstGeom>
          <a:noFill/>
        </p:spPr>
        <p:txBody>
          <a:bodyPr wrap="square">
            <a:spAutoFit/>
          </a:bodyPr>
          <a:lstStyle/>
          <a:p>
            <a:pPr algn="l">
              <a:defRPr sz="1100" b="0" i="0">
                <a:solidFill>
                  <a:srgbClr val="AAB4BE"/>
                </a:solidFill>
                <a:latin typeface="Arial"/>
              </a:defRPr>
            </a:pPr>
            <a:r>
              <a:t>Production running within takt time, no issues</a:t>
            </a:r>
          </a:p>
        </p:txBody>
      </p:sp>
      <p:sp>
        <p:nvSpPr>
          <p:cNvPr id="10" name="Rectangle 9"/>
          <p:cNvSpPr/>
          <p:nvPr/>
        </p:nvSpPr>
        <p:spPr>
          <a:xfrm>
            <a:off x="685800" y="2011680"/>
            <a:ext cx="1097280" cy="868680"/>
          </a:xfrm>
          <a:prstGeom prst="rect">
            <a:avLst/>
          </a:prstGeom>
          <a:solidFill>
            <a:srgbClr val="FACC1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85800" y="2286000"/>
            <a:ext cx="1097280" cy="365760"/>
          </a:xfrm>
          <a:prstGeom prst="rect">
            <a:avLst/>
          </a:prstGeom>
          <a:noFill/>
        </p:spPr>
        <p:txBody>
          <a:bodyPr wrap="square">
            <a:spAutoFit/>
          </a:bodyPr>
          <a:lstStyle/>
          <a:p>
            <a:pPr algn="ctr">
              <a:defRPr sz="1400" b="1" i="0">
                <a:solidFill>
                  <a:srgbClr val="1E2837"/>
                </a:solidFill>
                <a:latin typeface="Arial"/>
              </a:defRPr>
            </a:pPr>
            <a:r>
              <a:t>YELLOW</a:t>
            </a:r>
          </a:p>
        </p:txBody>
      </p:sp>
      <p:sp>
        <p:nvSpPr>
          <p:cNvPr id="12" name="Rectangle 11"/>
          <p:cNvSpPr/>
          <p:nvPr/>
        </p:nvSpPr>
        <p:spPr>
          <a:xfrm>
            <a:off x="1920240" y="2011680"/>
            <a:ext cx="6675120"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057400" y="2103120"/>
            <a:ext cx="6400800" cy="320040"/>
          </a:xfrm>
          <a:prstGeom prst="rect">
            <a:avLst/>
          </a:prstGeom>
          <a:noFill/>
        </p:spPr>
        <p:txBody>
          <a:bodyPr wrap="square">
            <a:spAutoFit/>
          </a:bodyPr>
          <a:lstStyle/>
          <a:p>
            <a:pPr algn="l">
              <a:defRPr sz="1300" b="1" i="0">
                <a:solidFill>
                  <a:srgbClr val="FFFFFF"/>
                </a:solidFill>
                <a:latin typeface="Arial"/>
              </a:defRPr>
            </a:pPr>
            <a:r>
              <a:t>Call for Assistance</a:t>
            </a:r>
          </a:p>
        </p:txBody>
      </p:sp>
      <p:sp>
        <p:nvSpPr>
          <p:cNvPr id="14" name="TextBox 13"/>
          <p:cNvSpPr txBox="1"/>
          <p:nvPr/>
        </p:nvSpPr>
        <p:spPr>
          <a:xfrm>
            <a:off x="2057400" y="2468880"/>
            <a:ext cx="6400800" cy="365760"/>
          </a:xfrm>
          <a:prstGeom prst="rect">
            <a:avLst/>
          </a:prstGeom>
          <a:noFill/>
        </p:spPr>
        <p:txBody>
          <a:bodyPr wrap="square">
            <a:spAutoFit/>
          </a:bodyPr>
          <a:lstStyle/>
          <a:p>
            <a:pPr algn="l">
              <a:defRPr sz="1100" b="0" i="0">
                <a:solidFill>
                  <a:srgbClr val="AAB4BE"/>
                </a:solidFill>
                <a:latin typeface="Arial"/>
              </a:defRPr>
            </a:pPr>
            <a:r>
              <a:t>Operator needs help, line continues until fixed position</a:t>
            </a:r>
          </a:p>
        </p:txBody>
      </p:sp>
      <p:sp>
        <p:nvSpPr>
          <p:cNvPr id="15" name="Rectangle 14"/>
          <p:cNvSpPr/>
          <p:nvPr/>
        </p:nvSpPr>
        <p:spPr>
          <a:xfrm>
            <a:off x="685800" y="3017520"/>
            <a:ext cx="1097280" cy="868680"/>
          </a:xfrm>
          <a:prstGeom prst="rect">
            <a:avLst/>
          </a:prstGeom>
          <a:solidFill>
            <a:srgbClr val="DC35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85800" y="3291840"/>
            <a:ext cx="1097280" cy="365760"/>
          </a:xfrm>
          <a:prstGeom prst="rect">
            <a:avLst/>
          </a:prstGeom>
          <a:noFill/>
        </p:spPr>
        <p:txBody>
          <a:bodyPr wrap="square">
            <a:spAutoFit/>
          </a:bodyPr>
          <a:lstStyle/>
          <a:p>
            <a:pPr algn="ctr">
              <a:defRPr sz="1400" b="1" i="0">
                <a:solidFill>
                  <a:srgbClr val="FFFFFF"/>
                </a:solidFill>
                <a:latin typeface="Arial"/>
              </a:defRPr>
            </a:pPr>
            <a:r>
              <a:t>RED</a:t>
            </a:r>
          </a:p>
        </p:txBody>
      </p:sp>
      <p:sp>
        <p:nvSpPr>
          <p:cNvPr id="17" name="Rectangle 16"/>
          <p:cNvSpPr/>
          <p:nvPr/>
        </p:nvSpPr>
        <p:spPr>
          <a:xfrm>
            <a:off x="1920240" y="3017520"/>
            <a:ext cx="6675120"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2057400" y="3108960"/>
            <a:ext cx="6400800" cy="320040"/>
          </a:xfrm>
          <a:prstGeom prst="rect">
            <a:avLst/>
          </a:prstGeom>
          <a:noFill/>
        </p:spPr>
        <p:txBody>
          <a:bodyPr wrap="square">
            <a:spAutoFit/>
          </a:bodyPr>
          <a:lstStyle/>
          <a:p>
            <a:pPr algn="l">
              <a:defRPr sz="1300" b="1" i="0">
                <a:solidFill>
                  <a:srgbClr val="FFFFFF"/>
                </a:solidFill>
                <a:latin typeface="Arial"/>
              </a:defRPr>
            </a:pPr>
            <a:r>
              <a:t>Line Stopped</a:t>
            </a:r>
          </a:p>
        </p:txBody>
      </p:sp>
      <p:sp>
        <p:nvSpPr>
          <p:cNvPr id="19" name="TextBox 18"/>
          <p:cNvSpPr txBox="1"/>
          <p:nvPr/>
        </p:nvSpPr>
        <p:spPr>
          <a:xfrm>
            <a:off x="2057400" y="3474720"/>
            <a:ext cx="6400800" cy="365760"/>
          </a:xfrm>
          <a:prstGeom prst="rect">
            <a:avLst/>
          </a:prstGeom>
          <a:noFill/>
        </p:spPr>
        <p:txBody>
          <a:bodyPr wrap="square">
            <a:spAutoFit/>
          </a:bodyPr>
          <a:lstStyle/>
          <a:p>
            <a:pPr algn="l">
              <a:defRPr sz="1100" b="0" i="0">
                <a:solidFill>
                  <a:srgbClr val="AAB4BE"/>
                </a:solidFill>
                <a:latin typeface="Arial"/>
              </a:defRPr>
            </a:pPr>
            <a:r>
              <a:t>Emergency stop or unresolved issue, immediate attention required</a:t>
            </a:r>
          </a:p>
        </p:txBody>
      </p:sp>
      <p:sp>
        <p:nvSpPr>
          <p:cNvPr id="20" name="TextBox 19"/>
          <p:cNvSpPr txBox="1"/>
          <p:nvPr/>
        </p:nvSpPr>
        <p:spPr>
          <a:xfrm>
            <a:off x="685800" y="4069080"/>
            <a:ext cx="7772400" cy="320040"/>
          </a:xfrm>
          <a:prstGeom prst="rect">
            <a:avLst/>
          </a:prstGeom>
          <a:noFill/>
        </p:spPr>
        <p:txBody>
          <a:bodyPr wrap="square">
            <a:spAutoFit/>
          </a:bodyPr>
          <a:lstStyle/>
          <a:p>
            <a:pPr algn="l">
              <a:defRPr sz="1400" b="1" i="0">
                <a:solidFill>
                  <a:srgbClr val="F76900"/>
                </a:solidFill>
                <a:latin typeface="Arial"/>
              </a:defRPr>
            </a:pPr>
            <a:r>
              <a:t>Call Request Buttons</a:t>
            </a:r>
          </a:p>
        </p:txBody>
      </p:sp>
      <p:sp>
        <p:nvSpPr>
          <p:cNvPr id="21" name="TextBox 20"/>
          <p:cNvSpPr txBox="1"/>
          <p:nvPr/>
        </p:nvSpPr>
        <p:spPr>
          <a:xfrm>
            <a:off x="685800" y="4389120"/>
            <a:ext cx="3931920" cy="320040"/>
          </a:xfrm>
          <a:prstGeom prst="rect">
            <a:avLst/>
          </a:prstGeom>
          <a:noFill/>
        </p:spPr>
        <p:txBody>
          <a:bodyPr wrap="square">
            <a:spAutoFit/>
          </a:bodyPr>
          <a:lstStyle/>
          <a:p>
            <a:pPr algn="l">
              <a:defRPr sz="1000" b="0" i="0">
                <a:solidFill>
                  <a:srgbClr val="F5F5F5"/>
                </a:solidFill>
                <a:latin typeface="Arial"/>
              </a:defRPr>
            </a:pPr>
            <a:r>
              <a:t>RED Button: Emergency Line Stop — Stops line immediately</a:t>
            </a:r>
          </a:p>
        </p:txBody>
      </p:sp>
      <p:sp>
        <p:nvSpPr>
          <p:cNvPr id="22" name="TextBox 21"/>
          <p:cNvSpPr txBox="1"/>
          <p:nvPr/>
        </p:nvSpPr>
        <p:spPr>
          <a:xfrm>
            <a:off x="4800600" y="4389120"/>
            <a:ext cx="3931920" cy="320040"/>
          </a:xfrm>
          <a:prstGeom prst="rect">
            <a:avLst/>
          </a:prstGeom>
          <a:noFill/>
        </p:spPr>
        <p:txBody>
          <a:bodyPr wrap="square">
            <a:spAutoFit/>
          </a:bodyPr>
          <a:lstStyle/>
          <a:p>
            <a:pPr algn="l">
              <a:defRPr sz="1000" b="0" i="0">
                <a:solidFill>
                  <a:srgbClr val="F5F5F5"/>
                </a:solidFill>
                <a:latin typeface="Arial"/>
              </a:defRPr>
            </a:pPr>
            <a:r>
              <a:t>YELLOW Button: Call for T/L — Line stops at end of cycle if not resolved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365760"/>
            <a:ext cx="73152" cy="4572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365760"/>
            <a:ext cx="7315200" cy="457200"/>
          </a:xfrm>
          <a:prstGeom prst="rect">
            <a:avLst/>
          </a:prstGeom>
          <a:noFill/>
        </p:spPr>
        <p:txBody>
          <a:bodyPr wrap="square">
            <a:spAutoFit/>
          </a:bodyPr>
          <a:lstStyle/>
          <a:p>
            <a:pPr algn="l">
              <a:defRPr sz="3200" b="1" i="0">
                <a:solidFill>
                  <a:srgbClr val="FFFFFF"/>
                </a:solidFill>
                <a:latin typeface="Georgia"/>
              </a:defRPr>
            </a:pPr>
            <a:r>
              <a:t>Organization &amp; Response Chain</a:t>
            </a:r>
          </a:p>
        </p:txBody>
      </p:sp>
      <p:sp>
        <p:nvSpPr>
          <p:cNvPr id="5" name="Rectangle 4"/>
          <p:cNvSpPr/>
          <p:nvPr/>
        </p:nvSpPr>
        <p:spPr>
          <a:xfrm>
            <a:off x="685800" y="1005840"/>
            <a:ext cx="2011680" cy="86868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85800" y="1143000"/>
            <a:ext cx="2011680" cy="320040"/>
          </a:xfrm>
          <a:prstGeom prst="rect">
            <a:avLst/>
          </a:prstGeom>
          <a:noFill/>
        </p:spPr>
        <p:txBody>
          <a:bodyPr wrap="square">
            <a:spAutoFit/>
          </a:bodyPr>
          <a:lstStyle/>
          <a:p>
            <a:pPr algn="ctr">
              <a:defRPr sz="1400" b="1" i="0">
                <a:solidFill>
                  <a:srgbClr val="FFFFFF"/>
                </a:solidFill>
                <a:latin typeface="Arial"/>
              </a:defRPr>
            </a:pPr>
            <a:r>
              <a:t>Operator</a:t>
            </a:r>
          </a:p>
        </p:txBody>
      </p:sp>
      <p:sp>
        <p:nvSpPr>
          <p:cNvPr id="7" name="TextBox 6"/>
          <p:cNvSpPr txBox="1"/>
          <p:nvPr/>
        </p:nvSpPr>
        <p:spPr>
          <a:xfrm>
            <a:off x="685800" y="1508760"/>
            <a:ext cx="2011680" cy="320040"/>
          </a:xfrm>
          <a:prstGeom prst="rect">
            <a:avLst/>
          </a:prstGeom>
          <a:noFill/>
        </p:spPr>
        <p:txBody>
          <a:bodyPr wrap="square">
            <a:spAutoFit/>
          </a:bodyPr>
          <a:lstStyle/>
          <a:p>
            <a:pPr algn="ctr">
              <a:defRPr sz="1000" b="0" i="0">
                <a:solidFill>
                  <a:srgbClr val="F5F5F5"/>
                </a:solidFill>
                <a:latin typeface="Arial"/>
              </a:defRPr>
            </a:pPr>
            <a:r>
              <a:t>Initiates the Call</a:t>
            </a:r>
          </a:p>
        </p:txBody>
      </p:sp>
      <p:sp>
        <p:nvSpPr>
          <p:cNvPr id="8" name="Up Arrow 7"/>
          <p:cNvSpPr/>
          <p:nvPr/>
        </p:nvSpPr>
        <p:spPr>
          <a:xfrm>
            <a:off x="1554480" y="1874519"/>
            <a:ext cx="274320" cy="137160"/>
          </a:xfrm>
          <a:prstGeom prst="upArrow">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2834640" y="1005840"/>
            <a:ext cx="5760720"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971800" y="1280160"/>
            <a:ext cx="5486400" cy="457200"/>
          </a:xfrm>
          <a:prstGeom prst="rect">
            <a:avLst/>
          </a:prstGeom>
          <a:noFill/>
        </p:spPr>
        <p:txBody>
          <a:bodyPr wrap="square">
            <a:spAutoFit/>
          </a:bodyPr>
          <a:lstStyle/>
          <a:p>
            <a:pPr algn="l">
              <a:defRPr sz="1100" b="0" i="0">
                <a:solidFill>
                  <a:srgbClr val="F5F5F5"/>
                </a:solidFill>
                <a:latin typeface="Arial"/>
              </a:defRPr>
            </a:pPr>
            <a:r>
              <a:t>Detects abnormality, pulls cord or pushes button</a:t>
            </a:r>
          </a:p>
        </p:txBody>
      </p:sp>
      <p:sp>
        <p:nvSpPr>
          <p:cNvPr id="11" name="Rectangle 10"/>
          <p:cNvSpPr/>
          <p:nvPr/>
        </p:nvSpPr>
        <p:spPr>
          <a:xfrm>
            <a:off x="685800" y="2011680"/>
            <a:ext cx="2011680" cy="868680"/>
          </a:xfrm>
          <a:prstGeom prst="rect">
            <a:avLst/>
          </a:prstGeom>
          <a:solidFill>
            <a:srgbClr val="22C5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85800" y="2148840"/>
            <a:ext cx="2011680" cy="320040"/>
          </a:xfrm>
          <a:prstGeom prst="rect">
            <a:avLst/>
          </a:prstGeom>
          <a:noFill/>
        </p:spPr>
        <p:txBody>
          <a:bodyPr wrap="square">
            <a:spAutoFit/>
          </a:bodyPr>
          <a:lstStyle/>
          <a:p>
            <a:pPr algn="ctr">
              <a:defRPr sz="1400" b="1" i="0">
                <a:solidFill>
                  <a:srgbClr val="FFFFFF"/>
                </a:solidFill>
                <a:latin typeface="Arial"/>
              </a:defRPr>
            </a:pPr>
            <a:r>
              <a:t>Team Leader</a:t>
            </a:r>
          </a:p>
        </p:txBody>
      </p:sp>
      <p:sp>
        <p:nvSpPr>
          <p:cNvPr id="13" name="TextBox 12"/>
          <p:cNvSpPr txBox="1"/>
          <p:nvPr/>
        </p:nvSpPr>
        <p:spPr>
          <a:xfrm>
            <a:off x="685800" y="2514600"/>
            <a:ext cx="2011680" cy="320040"/>
          </a:xfrm>
          <a:prstGeom prst="rect">
            <a:avLst/>
          </a:prstGeom>
          <a:noFill/>
        </p:spPr>
        <p:txBody>
          <a:bodyPr wrap="square">
            <a:spAutoFit/>
          </a:bodyPr>
          <a:lstStyle/>
          <a:p>
            <a:pPr algn="ctr">
              <a:defRPr sz="1000" b="0" i="0">
                <a:solidFill>
                  <a:srgbClr val="F5F5F5"/>
                </a:solidFill>
                <a:latin typeface="Arial"/>
              </a:defRPr>
            </a:pPr>
            <a:r>
              <a:t>Answers the Call</a:t>
            </a:r>
          </a:p>
        </p:txBody>
      </p:sp>
      <p:sp>
        <p:nvSpPr>
          <p:cNvPr id="14" name="Up Arrow 13"/>
          <p:cNvSpPr/>
          <p:nvPr/>
        </p:nvSpPr>
        <p:spPr>
          <a:xfrm>
            <a:off x="1554480" y="2880360"/>
            <a:ext cx="274320" cy="137160"/>
          </a:xfrm>
          <a:prstGeom prst="upArrow">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2834640" y="2011680"/>
            <a:ext cx="5760720"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2971800" y="2286000"/>
            <a:ext cx="5486400" cy="457200"/>
          </a:xfrm>
          <a:prstGeom prst="rect">
            <a:avLst/>
          </a:prstGeom>
          <a:noFill/>
        </p:spPr>
        <p:txBody>
          <a:bodyPr wrap="square">
            <a:spAutoFit/>
          </a:bodyPr>
          <a:lstStyle/>
          <a:p>
            <a:pPr algn="l">
              <a:defRPr sz="1100" b="0" i="0">
                <a:solidFill>
                  <a:srgbClr val="F5F5F5"/>
                </a:solidFill>
                <a:latin typeface="Arial"/>
              </a:defRPr>
            </a:pPr>
            <a:r>
              <a:t>Responds immediately, backs up operator, resets call</a:t>
            </a:r>
          </a:p>
        </p:txBody>
      </p:sp>
      <p:sp>
        <p:nvSpPr>
          <p:cNvPr id="17" name="Rectangle 16"/>
          <p:cNvSpPr/>
          <p:nvPr/>
        </p:nvSpPr>
        <p:spPr>
          <a:xfrm>
            <a:off x="685800" y="3017520"/>
            <a:ext cx="2011680" cy="86868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85800" y="3154680"/>
            <a:ext cx="2011680" cy="320040"/>
          </a:xfrm>
          <a:prstGeom prst="rect">
            <a:avLst/>
          </a:prstGeom>
          <a:noFill/>
        </p:spPr>
        <p:txBody>
          <a:bodyPr wrap="square">
            <a:spAutoFit/>
          </a:bodyPr>
          <a:lstStyle/>
          <a:p>
            <a:pPr algn="ctr">
              <a:defRPr sz="1400" b="1" i="0">
                <a:solidFill>
                  <a:srgbClr val="FFFFFF"/>
                </a:solidFill>
                <a:latin typeface="Arial"/>
              </a:defRPr>
            </a:pPr>
            <a:r>
              <a:t>Group Leader</a:t>
            </a:r>
          </a:p>
        </p:txBody>
      </p:sp>
      <p:sp>
        <p:nvSpPr>
          <p:cNvPr id="19" name="TextBox 18"/>
          <p:cNvSpPr txBox="1"/>
          <p:nvPr/>
        </p:nvSpPr>
        <p:spPr>
          <a:xfrm>
            <a:off x="685800" y="3520440"/>
            <a:ext cx="2011680" cy="320040"/>
          </a:xfrm>
          <a:prstGeom prst="rect">
            <a:avLst/>
          </a:prstGeom>
          <a:noFill/>
        </p:spPr>
        <p:txBody>
          <a:bodyPr wrap="square">
            <a:spAutoFit/>
          </a:bodyPr>
          <a:lstStyle/>
          <a:p>
            <a:pPr algn="ctr">
              <a:defRPr sz="1000" b="0" i="0">
                <a:solidFill>
                  <a:srgbClr val="F5F5F5"/>
                </a:solidFill>
                <a:latin typeface="Arial"/>
              </a:defRPr>
            </a:pPr>
            <a:r>
              <a:t>Supports &amp; Tracks</a:t>
            </a:r>
          </a:p>
        </p:txBody>
      </p:sp>
      <p:sp>
        <p:nvSpPr>
          <p:cNvPr id="20" name="Rectangle 19"/>
          <p:cNvSpPr/>
          <p:nvPr/>
        </p:nvSpPr>
        <p:spPr>
          <a:xfrm>
            <a:off x="2834640" y="3017520"/>
            <a:ext cx="5760720"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971800" y="3291840"/>
            <a:ext cx="5486400" cy="457200"/>
          </a:xfrm>
          <a:prstGeom prst="rect">
            <a:avLst/>
          </a:prstGeom>
          <a:noFill/>
        </p:spPr>
        <p:txBody>
          <a:bodyPr wrap="square">
            <a:spAutoFit/>
          </a:bodyPr>
          <a:lstStyle/>
          <a:p>
            <a:pPr algn="l">
              <a:defRPr sz="1100" b="0" i="0">
                <a:solidFill>
                  <a:srgbClr val="F5F5F5"/>
                </a:solidFill>
                <a:latin typeface="Arial"/>
              </a:defRPr>
            </a:pPr>
            <a:r>
              <a:t>Tracks downtime, reports to management, leads problem-solving</a:t>
            </a:r>
          </a:p>
        </p:txBody>
      </p:sp>
      <p:sp>
        <p:nvSpPr>
          <p:cNvPr id="22" name="Rectangle 21"/>
          <p:cNvSpPr/>
          <p:nvPr/>
        </p:nvSpPr>
        <p:spPr>
          <a:xfrm>
            <a:off x="685800" y="4023360"/>
            <a:ext cx="7955279" cy="6858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85800" y="4023360"/>
            <a:ext cx="73152" cy="6858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14400" y="4114800"/>
            <a:ext cx="7589520" cy="228600"/>
          </a:xfrm>
          <a:prstGeom prst="rect">
            <a:avLst/>
          </a:prstGeom>
          <a:noFill/>
        </p:spPr>
        <p:txBody>
          <a:bodyPr wrap="square">
            <a:spAutoFit/>
          </a:bodyPr>
          <a:lstStyle/>
          <a:p>
            <a:pPr algn="l">
              <a:defRPr sz="1100" b="1" i="0">
                <a:solidFill>
                  <a:srgbClr val="F76900"/>
                </a:solidFill>
                <a:latin typeface="Arial"/>
              </a:defRPr>
            </a:pPr>
            <a:r>
              <a:t>Response Standard</a:t>
            </a:r>
          </a:p>
        </p:txBody>
      </p:sp>
      <p:sp>
        <p:nvSpPr>
          <p:cNvPr id="25" name="TextBox 24"/>
          <p:cNvSpPr txBox="1"/>
          <p:nvPr/>
        </p:nvSpPr>
        <p:spPr>
          <a:xfrm>
            <a:off x="914400" y="4343400"/>
            <a:ext cx="7589520" cy="320040"/>
          </a:xfrm>
          <a:prstGeom prst="rect">
            <a:avLst/>
          </a:prstGeom>
          <a:noFill/>
        </p:spPr>
        <p:txBody>
          <a:bodyPr wrap="square">
            <a:spAutoFit/>
          </a:bodyPr>
          <a:lstStyle/>
          <a:p>
            <a:pPr algn="l">
              <a:defRPr sz="1000" b="0" i="0">
                <a:solidFill>
                  <a:srgbClr val="AAB4BE"/>
                </a:solidFill>
                <a:latin typeface="Arial"/>
              </a:defRPr>
            </a:pPr>
            <a:r>
              <a:t>Team Leader must respond within takt time. If problem not resolved, line stops at fixed position.</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365760"/>
            <a:ext cx="73152" cy="4572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365760"/>
            <a:ext cx="7315200" cy="457200"/>
          </a:xfrm>
          <a:prstGeom prst="rect">
            <a:avLst/>
          </a:prstGeom>
          <a:noFill/>
        </p:spPr>
        <p:txBody>
          <a:bodyPr wrap="square">
            <a:spAutoFit/>
          </a:bodyPr>
          <a:lstStyle/>
          <a:p>
            <a:pPr algn="l">
              <a:defRPr sz="3200" b="1" i="0">
                <a:solidFill>
                  <a:srgbClr val="FFFFFF"/>
                </a:solidFill>
                <a:latin typeface="Georgia"/>
              </a:defRPr>
            </a:pPr>
            <a:r>
              <a:t>Call Board &amp; Line Interlock</a:t>
            </a:r>
          </a:p>
        </p:txBody>
      </p:sp>
      <p:sp>
        <p:nvSpPr>
          <p:cNvPr id="5" name="TextBox 4"/>
          <p:cNvSpPr txBox="1"/>
          <p:nvPr/>
        </p:nvSpPr>
        <p:spPr>
          <a:xfrm>
            <a:off x="685800" y="914400"/>
            <a:ext cx="3931920" cy="320040"/>
          </a:xfrm>
          <a:prstGeom prst="rect">
            <a:avLst/>
          </a:prstGeom>
          <a:noFill/>
        </p:spPr>
        <p:txBody>
          <a:bodyPr wrap="square">
            <a:spAutoFit/>
          </a:bodyPr>
          <a:lstStyle/>
          <a:p>
            <a:pPr algn="l">
              <a:defRPr sz="1400" b="1" i="0">
                <a:solidFill>
                  <a:srgbClr val="F76900"/>
                </a:solidFill>
                <a:latin typeface="Arial"/>
              </a:defRPr>
            </a:pPr>
            <a:r>
              <a:t>Call Board Functions</a:t>
            </a:r>
          </a:p>
        </p:txBody>
      </p:sp>
      <p:sp>
        <p:nvSpPr>
          <p:cNvPr id="6" name="Rectangle 5"/>
          <p:cNvSpPr/>
          <p:nvPr/>
        </p:nvSpPr>
        <p:spPr>
          <a:xfrm>
            <a:off x="685800" y="1280160"/>
            <a:ext cx="3931920" cy="2011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1371600"/>
            <a:ext cx="3657600" cy="320040"/>
          </a:xfrm>
          <a:prstGeom prst="rect">
            <a:avLst/>
          </a:prstGeom>
          <a:noFill/>
        </p:spPr>
        <p:txBody>
          <a:bodyPr wrap="square">
            <a:spAutoFit/>
          </a:bodyPr>
          <a:lstStyle/>
          <a:p>
            <a:pPr algn="l">
              <a:defRPr sz="1000" b="0" i="0">
                <a:solidFill>
                  <a:srgbClr val="F5F5F5"/>
                </a:solidFill>
                <a:latin typeface="Arial"/>
              </a:defRPr>
            </a:pPr>
            <a:r>
              <a:t>• Shows WHERE problem occurred (station #)</a:t>
            </a:r>
          </a:p>
        </p:txBody>
      </p:sp>
      <p:sp>
        <p:nvSpPr>
          <p:cNvPr id="8" name="TextBox 7"/>
          <p:cNvSpPr txBox="1"/>
          <p:nvPr/>
        </p:nvSpPr>
        <p:spPr>
          <a:xfrm>
            <a:off x="822960" y="1691640"/>
            <a:ext cx="3657600" cy="320040"/>
          </a:xfrm>
          <a:prstGeom prst="rect">
            <a:avLst/>
          </a:prstGeom>
          <a:noFill/>
        </p:spPr>
        <p:txBody>
          <a:bodyPr wrap="square">
            <a:spAutoFit/>
          </a:bodyPr>
          <a:lstStyle/>
          <a:p>
            <a:pPr algn="l">
              <a:defRPr sz="1000" b="0" i="0">
                <a:solidFill>
                  <a:srgbClr val="F5F5F5"/>
                </a:solidFill>
                <a:latin typeface="Arial"/>
              </a:defRPr>
            </a:pPr>
            <a:r>
              <a:t>• Shows WHAT is stopped (process name)</a:t>
            </a:r>
          </a:p>
        </p:txBody>
      </p:sp>
      <p:sp>
        <p:nvSpPr>
          <p:cNvPr id="9" name="TextBox 8"/>
          <p:cNvSpPr txBox="1"/>
          <p:nvPr/>
        </p:nvSpPr>
        <p:spPr>
          <a:xfrm>
            <a:off x="822960" y="2011680"/>
            <a:ext cx="3657600" cy="320040"/>
          </a:xfrm>
          <a:prstGeom prst="rect">
            <a:avLst/>
          </a:prstGeom>
          <a:noFill/>
        </p:spPr>
        <p:txBody>
          <a:bodyPr wrap="square">
            <a:spAutoFit/>
          </a:bodyPr>
          <a:lstStyle/>
          <a:p>
            <a:pPr algn="l">
              <a:defRPr sz="1000" b="0" i="0">
                <a:solidFill>
                  <a:srgbClr val="F5F5F5"/>
                </a:solidFill>
                <a:latin typeface="Arial"/>
              </a:defRPr>
            </a:pPr>
            <a:r>
              <a:t>• Displays call STATUS (active/cleared)</a:t>
            </a:r>
          </a:p>
        </p:txBody>
      </p:sp>
      <p:sp>
        <p:nvSpPr>
          <p:cNvPr id="10" name="TextBox 9"/>
          <p:cNvSpPr txBox="1"/>
          <p:nvPr/>
        </p:nvSpPr>
        <p:spPr>
          <a:xfrm>
            <a:off x="822960" y="2331720"/>
            <a:ext cx="3657600" cy="320040"/>
          </a:xfrm>
          <a:prstGeom prst="rect">
            <a:avLst/>
          </a:prstGeom>
          <a:noFill/>
        </p:spPr>
        <p:txBody>
          <a:bodyPr wrap="square">
            <a:spAutoFit/>
          </a:bodyPr>
          <a:lstStyle/>
          <a:p>
            <a:pPr algn="l">
              <a:defRPr sz="1000" b="0" i="0">
                <a:solidFill>
                  <a:srgbClr val="F5F5F5"/>
                </a:solidFill>
                <a:latin typeface="Arial"/>
              </a:defRPr>
            </a:pPr>
            <a:r>
              <a:t>• Tracks DURATION of stoppage</a:t>
            </a:r>
          </a:p>
        </p:txBody>
      </p:sp>
      <p:sp>
        <p:nvSpPr>
          <p:cNvPr id="11" name="TextBox 10"/>
          <p:cNvSpPr txBox="1"/>
          <p:nvPr/>
        </p:nvSpPr>
        <p:spPr>
          <a:xfrm>
            <a:off x="822960" y="2651760"/>
            <a:ext cx="3657600" cy="320040"/>
          </a:xfrm>
          <a:prstGeom prst="rect">
            <a:avLst/>
          </a:prstGeom>
          <a:noFill/>
        </p:spPr>
        <p:txBody>
          <a:bodyPr wrap="square">
            <a:spAutoFit/>
          </a:bodyPr>
          <a:lstStyle/>
          <a:p>
            <a:pPr algn="l">
              <a:defRPr sz="1000" b="0" i="0">
                <a:solidFill>
                  <a:srgbClr val="F5F5F5"/>
                </a:solidFill>
                <a:latin typeface="Arial"/>
              </a:defRPr>
            </a:pPr>
            <a:r>
              <a:t>• Visible from entire production area</a:t>
            </a:r>
          </a:p>
        </p:txBody>
      </p:sp>
      <p:sp>
        <p:nvSpPr>
          <p:cNvPr id="12" name="TextBox 11"/>
          <p:cNvSpPr txBox="1"/>
          <p:nvPr/>
        </p:nvSpPr>
        <p:spPr>
          <a:xfrm>
            <a:off x="822960" y="2971800"/>
            <a:ext cx="3657600" cy="320040"/>
          </a:xfrm>
          <a:prstGeom prst="rect">
            <a:avLst/>
          </a:prstGeom>
          <a:noFill/>
        </p:spPr>
        <p:txBody>
          <a:bodyPr wrap="square">
            <a:spAutoFit/>
          </a:bodyPr>
          <a:lstStyle/>
          <a:p>
            <a:pPr algn="l">
              <a:defRPr sz="1000" b="0" i="0">
                <a:solidFill>
                  <a:srgbClr val="F5F5F5"/>
                </a:solidFill>
                <a:latin typeface="Arial"/>
              </a:defRPr>
            </a:pPr>
            <a:r>
              <a:t>• Audible alarm accompanies visual signal</a:t>
            </a:r>
          </a:p>
        </p:txBody>
      </p:sp>
      <p:sp>
        <p:nvSpPr>
          <p:cNvPr id="13" name="TextBox 12"/>
          <p:cNvSpPr txBox="1"/>
          <p:nvPr/>
        </p:nvSpPr>
        <p:spPr>
          <a:xfrm>
            <a:off x="4754880" y="914400"/>
            <a:ext cx="3931920" cy="320040"/>
          </a:xfrm>
          <a:prstGeom prst="rect">
            <a:avLst/>
          </a:prstGeom>
          <a:noFill/>
        </p:spPr>
        <p:txBody>
          <a:bodyPr wrap="square">
            <a:spAutoFit/>
          </a:bodyPr>
          <a:lstStyle/>
          <a:p>
            <a:pPr algn="l">
              <a:defRPr sz="1400" b="1" i="0">
                <a:solidFill>
                  <a:srgbClr val="F76900"/>
                </a:solidFill>
                <a:latin typeface="Arial"/>
              </a:defRPr>
            </a:pPr>
            <a:r>
              <a:t>Line Interlock Matrix</a:t>
            </a:r>
          </a:p>
        </p:txBody>
      </p:sp>
      <p:sp>
        <p:nvSpPr>
          <p:cNvPr id="14" name="Rectangle 13"/>
          <p:cNvSpPr/>
          <p:nvPr/>
        </p:nvSpPr>
        <p:spPr>
          <a:xfrm>
            <a:off x="4754880" y="1280160"/>
            <a:ext cx="3931920" cy="2011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892040" y="1371600"/>
            <a:ext cx="3657600" cy="320040"/>
          </a:xfrm>
          <a:prstGeom prst="rect">
            <a:avLst/>
          </a:prstGeom>
          <a:noFill/>
        </p:spPr>
        <p:txBody>
          <a:bodyPr wrap="square">
            <a:spAutoFit/>
          </a:bodyPr>
          <a:lstStyle/>
          <a:p>
            <a:pPr algn="l">
              <a:defRPr sz="1000" b="0" i="0">
                <a:solidFill>
                  <a:srgbClr val="F5F5F5"/>
                </a:solidFill>
                <a:latin typeface="Arial"/>
              </a:defRPr>
            </a:pPr>
            <a:r>
              <a:t>• Defines relationships between stations</a:t>
            </a:r>
          </a:p>
        </p:txBody>
      </p:sp>
      <p:sp>
        <p:nvSpPr>
          <p:cNvPr id="16" name="TextBox 15"/>
          <p:cNvSpPr txBox="1"/>
          <p:nvPr/>
        </p:nvSpPr>
        <p:spPr>
          <a:xfrm>
            <a:off x="4892040" y="1691640"/>
            <a:ext cx="3657600" cy="320040"/>
          </a:xfrm>
          <a:prstGeom prst="rect">
            <a:avLst/>
          </a:prstGeom>
          <a:noFill/>
        </p:spPr>
        <p:txBody>
          <a:bodyPr wrap="square">
            <a:spAutoFit/>
          </a:bodyPr>
          <a:lstStyle/>
          <a:p>
            <a:pPr algn="l">
              <a:defRPr sz="1000" b="0" i="0">
                <a:solidFill>
                  <a:srgbClr val="F5F5F5"/>
                </a:solidFill>
                <a:latin typeface="Arial"/>
              </a:defRPr>
            </a:pPr>
            <a:r>
              <a:t>• Upstream stop → downstream continues</a:t>
            </a:r>
          </a:p>
        </p:txBody>
      </p:sp>
      <p:sp>
        <p:nvSpPr>
          <p:cNvPr id="17" name="TextBox 16"/>
          <p:cNvSpPr txBox="1"/>
          <p:nvPr/>
        </p:nvSpPr>
        <p:spPr>
          <a:xfrm>
            <a:off x="4892040" y="2011680"/>
            <a:ext cx="3657600" cy="320040"/>
          </a:xfrm>
          <a:prstGeom prst="rect">
            <a:avLst/>
          </a:prstGeom>
          <a:noFill/>
        </p:spPr>
        <p:txBody>
          <a:bodyPr wrap="square">
            <a:spAutoFit/>
          </a:bodyPr>
          <a:lstStyle/>
          <a:p>
            <a:pPr algn="l">
              <a:defRPr sz="1000" b="0" i="0">
                <a:solidFill>
                  <a:srgbClr val="F5F5F5"/>
                </a:solidFill>
                <a:latin typeface="Arial"/>
              </a:defRPr>
            </a:pPr>
            <a:r>
              <a:t>• Prevents WIP buildup or starvation</a:t>
            </a:r>
          </a:p>
        </p:txBody>
      </p:sp>
      <p:sp>
        <p:nvSpPr>
          <p:cNvPr id="18" name="TextBox 17"/>
          <p:cNvSpPr txBox="1"/>
          <p:nvPr/>
        </p:nvSpPr>
        <p:spPr>
          <a:xfrm>
            <a:off x="4892040" y="2331720"/>
            <a:ext cx="3657600" cy="320040"/>
          </a:xfrm>
          <a:prstGeom prst="rect">
            <a:avLst/>
          </a:prstGeom>
          <a:noFill/>
        </p:spPr>
        <p:txBody>
          <a:bodyPr wrap="square">
            <a:spAutoFit/>
          </a:bodyPr>
          <a:lstStyle/>
          <a:p>
            <a:pPr algn="l">
              <a:defRPr sz="1000" b="0" i="0">
                <a:solidFill>
                  <a:srgbClr val="F5F5F5"/>
                </a:solidFill>
                <a:latin typeface="Arial"/>
              </a:defRPr>
            </a:pPr>
            <a:r>
              <a:t>• Configurable by process engineers</a:t>
            </a:r>
          </a:p>
        </p:txBody>
      </p:sp>
      <p:sp>
        <p:nvSpPr>
          <p:cNvPr id="19" name="TextBox 18"/>
          <p:cNvSpPr txBox="1"/>
          <p:nvPr/>
        </p:nvSpPr>
        <p:spPr>
          <a:xfrm>
            <a:off x="4892040" y="2651760"/>
            <a:ext cx="3657600" cy="320040"/>
          </a:xfrm>
          <a:prstGeom prst="rect">
            <a:avLst/>
          </a:prstGeom>
          <a:noFill/>
        </p:spPr>
        <p:txBody>
          <a:bodyPr wrap="square">
            <a:spAutoFit/>
          </a:bodyPr>
          <a:lstStyle/>
          <a:p>
            <a:pPr algn="l">
              <a:defRPr sz="1000" b="0" i="0">
                <a:solidFill>
                  <a:srgbClr val="F5F5F5"/>
                </a:solidFill>
                <a:latin typeface="Arial"/>
              </a:defRPr>
            </a:pPr>
            <a:r>
              <a:t>• Documented in interlock matrix</a:t>
            </a:r>
          </a:p>
        </p:txBody>
      </p:sp>
      <p:sp>
        <p:nvSpPr>
          <p:cNvPr id="20" name="TextBox 19"/>
          <p:cNvSpPr txBox="1"/>
          <p:nvPr/>
        </p:nvSpPr>
        <p:spPr>
          <a:xfrm>
            <a:off x="4892040" y="2971800"/>
            <a:ext cx="3657600" cy="320040"/>
          </a:xfrm>
          <a:prstGeom prst="rect">
            <a:avLst/>
          </a:prstGeom>
          <a:noFill/>
        </p:spPr>
        <p:txBody>
          <a:bodyPr wrap="square">
            <a:spAutoFit/>
          </a:bodyPr>
          <a:lstStyle/>
          <a:p>
            <a:pPr algn="l">
              <a:defRPr sz="1000" b="0" i="0">
                <a:solidFill>
                  <a:srgbClr val="F5F5F5"/>
                </a:solidFill>
                <a:latin typeface="Arial"/>
              </a:defRPr>
            </a:pPr>
            <a:r>
              <a:t>• Tested during line commissioning</a:t>
            </a:r>
          </a:p>
        </p:txBody>
      </p:sp>
      <p:sp>
        <p:nvSpPr>
          <p:cNvPr id="21" name="TextBox 20"/>
          <p:cNvSpPr txBox="1"/>
          <p:nvPr/>
        </p:nvSpPr>
        <p:spPr>
          <a:xfrm>
            <a:off x="685800" y="3474720"/>
            <a:ext cx="7955279" cy="320040"/>
          </a:xfrm>
          <a:prstGeom prst="rect">
            <a:avLst/>
          </a:prstGeom>
          <a:noFill/>
        </p:spPr>
        <p:txBody>
          <a:bodyPr wrap="square">
            <a:spAutoFit/>
          </a:bodyPr>
          <a:lstStyle/>
          <a:p>
            <a:pPr algn="l">
              <a:defRPr sz="1400" b="1" i="0">
                <a:solidFill>
                  <a:srgbClr val="F76900"/>
                </a:solidFill>
                <a:latin typeface="Arial"/>
              </a:defRPr>
            </a:pPr>
            <a:r>
              <a:t>Fixed Position Stop Principle</a:t>
            </a:r>
          </a:p>
        </p:txBody>
      </p:sp>
      <p:sp>
        <p:nvSpPr>
          <p:cNvPr id="22" name="Rectangle 21"/>
          <p:cNvSpPr/>
          <p:nvPr/>
        </p:nvSpPr>
        <p:spPr>
          <a:xfrm>
            <a:off x="685800" y="3794760"/>
            <a:ext cx="7955279" cy="86868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22960" y="3886200"/>
            <a:ext cx="7680960" cy="685800"/>
          </a:xfrm>
          <a:prstGeom prst="rect">
            <a:avLst/>
          </a:prstGeom>
          <a:noFill/>
        </p:spPr>
        <p:txBody>
          <a:bodyPr wrap="square">
            <a:spAutoFit/>
          </a:bodyPr>
          <a:lstStyle/>
          <a:p>
            <a:pPr algn="l">
              <a:defRPr sz="1000" b="0" i="0">
                <a:solidFill>
                  <a:srgbClr val="F5F5F5"/>
                </a:solidFill>
                <a:latin typeface="Arial"/>
              </a:defRPr>
            </a:pPr>
            <a:r>
              <a:t>When YELLOW call is initiated, line continues to the next fixed position stop (end of cycle), giving Team Leader time to respond. If problem is resolved before reaching stop point, operator clears the call and line continues. If not resolved, line stops at fixed position — not mid-cycle.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457200" y="365760"/>
            <a:ext cx="73152" cy="4572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85800" y="365760"/>
            <a:ext cx="7315200" cy="457200"/>
          </a:xfrm>
          <a:prstGeom prst="rect">
            <a:avLst/>
          </a:prstGeom>
          <a:noFill/>
        </p:spPr>
        <p:txBody>
          <a:bodyPr wrap="square">
            <a:spAutoFit/>
          </a:bodyPr>
          <a:lstStyle/>
          <a:p>
            <a:pPr algn="l">
              <a:defRPr sz="3200" b="1" i="0">
                <a:solidFill>
                  <a:srgbClr val="FFFFFF"/>
                </a:solidFill>
                <a:latin typeface="Georgia"/>
              </a:defRPr>
            </a:pPr>
            <a:r>
              <a:t>Implementation Benefits</a:t>
            </a:r>
          </a:p>
        </p:txBody>
      </p:sp>
      <p:sp>
        <p:nvSpPr>
          <p:cNvPr id="5" name="Rectangle 4"/>
          <p:cNvSpPr/>
          <p:nvPr/>
        </p:nvSpPr>
        <p:spPr>
          <a:xfrm>
            <a:off x="685800" y="960120"/>
            <a:ext cx="393192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85800" y="960120"/>
            <a:ext cx="73152"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051560"/>
            <a:ext cx="3657600" cy="274320"/>
          </a:xfrm>
          <a:prstGeom prst="rect">
            <a:avLst/>
          </a:prstGeom>
          <a:noFill/>
        </p:spPr>
        <p:txBody>
          <a:bodyPr wrap="square">
            <a:spAutoFit/>
          </a:bodyPr>
          <a:lstStyle/>
          <a:p>
            <a:pPr algn="l">
              <a:defRPr sz="1200" b="1" i="0">
                <a:solidFill>
                  <a:srgbClr val="FFFFFF"/>
                </a:solidFill>
                <a:latin typeface="Arial"/>
              </a:defRPr>
            </a:pPr>
            <a:r>
              <a:t>Quality at Source</a:t>
            </a:r>
          </a:p>
        </p:txBody>
      </p:sp>
      <p:sp>
        <p:nvSpPr>
          <p:cNvPr id="8" name="TextBox 7"/>
          <p:cNvSpPr txBox="1"/>
          <p:nvPr/>
        </p:nvSpPr>
        <p:spPr>
          <a:xfrm>
            <a:off x="868680" y="1371600"/>
            <a:ext cx="3566160" cy="457200"/>
          </a:xfrm>
          <a:prstGeom prst="rect">
            <a:avLst/>
          </a:prstGeom>
          <a:noFill/>
        </p:spPr>
        <p:txBody>
          <a:bodyPr wrap="square">
            <a:spAutoFit/>
          </a:bodyPr>
          <a:lstStyle/>
          <a:p>
            <a:pPr algn="l">
              <a:defRPr sz="1000" b="0" i="0">
                <a:solidFill>
                  <a:srgbClr val="AAB4BE"/>
                </a:solidFill>
                <a:latin typeface="Arial"/>
              </a:defRPr>
            </a:pPr>
            <a:r>
              <a:t>Defects caught immediately — no passing bad parts to next process</a:t>
            </a:r>
          </a:p>
        </p:txBody>
      </p:sp>
      <p:sp>
        <p:nvSpPr>
          <p:cNvPr id="9" name="Rectangle 8"/>
          <p:cNvSpPr/>
          <p:nvPr/>
        </p:nvSpPr>
        <p:spPr>
          <a:xfrm>
            <a:off x="4754880" y="960120"/>
            <a:ext cx="393192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754880" y="960120"/>
            <a:ext cx="73152"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937760" y="1051560"/>
            <a:ext cx="3657600" cy="274320"/>
          </a:xfrm>
          <a:prstGeom prst="rect">
            <a:avLst/>
          </a:prstGeom>
          <a:noFill/>
        </p:spPr>
        <p:txBody>
          <a:bodyPr wrap="square">
            <a:spAutoFit/>
          </a:bodyPr>
          <a:lstStyle/>
          <a:p>
            <a:pPr algn="l">
              <a:defRPr sz="1200" b="1" i="0">
                <a:solidFill>
                  <a:srgbClr val="FFFFFF"/>
                </a:solidFill>
                <a:latin typeface="Arial"/>
              </a:defRPr>
            </a:pPr>
            <a:r>
              <a:t>Reduced Scrap</a:t>
            </a:r>
          </a:p>
        </p:txBody>
      </p:sp>
      <p:sp>
        <p:nvSpPr>
          <p:cNvPr id="12" name="TextBox 11"/>
          <p:cNvSpPr txBox="1"/>
          <p:nvPr/>
        </p:nvSpPr>
        <p:spPr>
          <a:xfrm>
            <a:off x="4937760" y="1371600"/>
            <a:ext cx="3566160" cy="457200"/>
          </a:xfrm>
          <a:prstGeom prst="rect">
            <a:avLst/>
          </a:prstGeom>
          <a:noFill/>
        </p:spPr>
        <p:txBody>
          <a:bodyPr wrap="square">
            <a:spAutoFit/>
          </a:bodyPr>
          <a:lstStyle/>
          <a:p>
            <a:pPr algn="l">
              <a:defRPr sz="1000" b="0" i="0">
                <a:solidFill>
                  <a:srgbClr val="AAB4BE"/>
                </a:solidFill>
                <a:latin typeface="Arial"/>
              </a:defRPr>
            </a:pPr>
            <a:r>
              <a:t>Problems fixed before producing more defective units</a:t>
            </a:r>
          </a:p>
        </p:txBody>
      </p:sp>
      <p:sp>
        <p:nvSpPr>
          <p:cNvPr id="13" name="Rectangle 12"/>
          <p:cNvSpPr/>
          <p:nvPr/>
        </p:nvSpPr>
        <p:spPr>
          <a:xfrm>
            <a:off x="685800" y="2011680"/>
            <a:ext cx="393192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85800" y="2011680"/>
            <a:ext cx="73152"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68680" y="2103120"/>
            <a:ext cx="3657600" cy="274320"/>
          </a:xfrm>
          <a:prstGeom prst="rect">
            <a:avLst/>
          </a:prstGeom>
          <a:noFill/>
        </p:spPr>
        <p:txBody>
          <a:bodyPr wrap="square">
            <a:spAutoFit/>
          </a:bodyPr>
          <a:lstStyle/>
          <a:p>
            <a:pPr algn="l">
              <a:defRPr sz="1200" b="1" i="0">
                <a:solidFill>
                  <a:srgbClr val="FFFFFF"/>
                </a:solidFill>
                <a:latin typeface="Arial"/>
              </a:defRPr>
            </a:pPr>
            <a:r>
              <a:t>Faster Problem Solving</a:t>
            </a:r>
          </a:p>
        </p:txBody>
      </p:sp>
      <p:sp>
        <p:nvSpPr>
          <p:cNvPr id="16" name="TextBox 15"/>
          <p:cNvSpPr txBox="1"/>
          <p:nvPr/>
        </p:nvSpPr>
        <p:spPr>
          <a:xfrm>
            <a:off x="868680" y="2423160"/>
            <a:ext cx="3566160" cy="457200"/>
          </a:xfrm>
          <a:prstGeom prst="rect">
            <a:avLst/>
          </a:prstGeom>
          <a:noFill/>
        </p:spPr>
        <p:txBody>
          <a:bodyPr wrap="square">
            <a:spAutoFit/>
          </a:bodyPr>
          <a:lstStyle/>
          <a:p>
            <a:pPr algn="l">
              <a:defRPr sz="1000" b="0" i="0">
                <a:solidFill>
                  <a:srgbClr val="AAB4BE"/>
                </a:solidFill>
                <a:latin typeface="Arial"/>
              </a:defRPr>
            </a:pPr>
            <a:r>
              <a:t>Issues visible immediately, root cause identified while fresh</a:t>
            </a:r>
          </a:p>
        </p:txBody>
      </p:sp>
      <p:sp>
        <p:nvSpPr>
          <p:cNvPr id="17" name="Rectangle 16"/>
          <p:cNvSpPr/>
          <p:nvPr/>
        </p:nvSpPr>
        <p:spPr>
          <a:xfrm>
            <a:off x="4754880" y="2011680"/>
            <a:ext cx="393192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4754880" y="2011680"/>
            <a:ext cx="73152"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937760" y="2103120"/>
            <a:ext cx="3657600" cy="274320"/>
          </a:xfrm>
          <a:prstGeom prst="rect">
            <a:avLst/>
          </a:prstGeom>
          <a:noFill/>
        </p:spPr>
        <p:txBody>
          <a:bodyPr wrap="square">
            <a:spAutoFit/>
          </a:bodyPr>
          <a:lstStyle/>
          <a:p>
            <a:pPr algn="l">
              <a:defRPr sz="1200" b="1" i="0">
                <a:solidFill>
                  <a:srgbClr val="FFFFFF"/>
                </a:solidFill>
                <a:latin typeface="Arial"/>
              </a:defRPr>
            </a:pPr>
            <a:r>
              <a:t>Team Empowerment</a:t>
            </a:r>
          </a:p>
        </p:txBody>
      </p:sp>
      <p:sp>
        <p:nvSpPr>
          <p:cNvPr id="20" name="TextBox 19"/>
          <p:cNvSpPr txBox="1"/>
          <p:nvPr/>
        </p:nvSpPr>
        <p:spPr>
          <a:xfrm>
            <a:off x="4937760" y="2423160"/>
            <a:ext cx="3566160" cy="457200"/>
          </a:xfrm>
          <a:prstGeom prst="rect">
            <a:avLst/>
          </a:prstGeom>
          <a:noFill/>
        </p:spPr>
        <p:txBody>
          <a:bodyPr wrap="square">
            <a:spAutoFit/>
          </a:bodyPr>
          <a:lstStyle/>
          <a:p>
            <a:pPr algn="l">
              <a:defRPr sz="1000" b="0" i="0">
                <a:solidFill>
                  <a:srgbClr val="AAB4BE"/>
                </a:solidFill>
                <a:latin typeface="Arial"/>
              </a:defRPr>
            </a:pPr>
            <a:r>
              <a:t>Operators authorized to stop line — ownership of quality</a:t>
            </a:r>
          </a:p>
        </p:txBody>
      </p:sp>
      <p:sp>
        <p:nvSpPr>
          <p:cNvPr id="21" name="Rectangle 20"/>
          <p:cNvSpPr/>
          <p:nvPr/>
        </p:nvSpPr>
        <p:spPr>
          <a:xfrm>
            <a:off x="685800" y="3063240"/>
            <a:ext cx="393192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85800" y="3063240"/>
            <a:ext cx="73152"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68680" y="3154680"/>
            <a:ext cx="3657600" cy="274320"/>
          </a:xfrm>
          <a:prstGeom prst="rect">
            <a:avLst/>
          </a:prstGeom>
          <a:noFill/>
        </p:spPr>
        <p:txBody>
          <a:bodyPr wrap="square">
            <a:spAutoFit/>
          </a:bodyPr>
          <a:lstStyle/>
          <a:p>
            <a:pPr algn="l">
              <a:defRPr sz="1200" b="1" i="0">
                <a:solidFill>
                  <a:srgbClr val="FFFFFF"/>
                </a:solidFill>
                <a:latin typeface="Arial"/>
              </a:defRPr>
            </a:pPr>
            <a:r>
              <a:t>Data Collection</a:t>
            </a:r>
          </a:p>
        </p:txBody>
      </p:sp>
      <p:sp>
        <p:nvSpPr>
          <p:cNvPr id="24" name="TextBox 23"/>
          <p:cNvSpPr txBox="1"/>
          <p:nvPr/>
        </p:nvSpPr>
        <p:spPr>
          <a:xfrm>
            <a:off x="868680" y="3474720"/>
            <a:ext cx="3566160" cy="457200"/>
          </a:xfrm>
          <a:prstGeom prst="rect">
            <a:avLst/>
          </a:prstGeom>
          <a:noFill/>
        </p:spPr>
        <p:txBody>
          <a:bodyPr wrap="square">
            <a:spAutoFit/>
          </a:bodyPr>
          <a:lstStyle/>
          <a:p>
            <a:pPr algn="l">
              <a:defRPr sz="1000" b="0" i="0">
                <a:solidFill>
                  <a:srgbClr val="AAB4BE"/>
                </a:solidFill>
                <a:latin typeface="Arial"/>
              </a:defRPr>
            </a:pPr>
            <a:r>
              <a:t>Every call tracked — downtime data drives improvement priorities</a:t>
            </a:r>
          </a:p>
        </p:txBody>
      </p:sp>
      <p:sp>
        <p:nvSpPr>
          <p:cNvPr id="25" name="Rectangle 24"/>
          <p:cNvSpPr/>
          <p:nvPr/>
        </p:nvSpPr>
        <p:spPr>
          <a:xfrm>
            <a:off x="4754880" y="3063240"/>
            <a:ext cx="3931920" cy="914400"/>
          </a:xfrm>
          <a:prstGeom prst="rect">
            <a:avLst/>
          </a:prstGeom>
          <a:solidFill>
            <a:srgbClr val="0038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4754880" y="3063240"/>
            <a:ext cx="73152"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937760" y="3154680"/>
            <a:ext cx="3657600" cy="274320"/>
          </a:xfrm>
          <a:prstGeom prst="rect">
            <a:avLst/>
          </a:prstGeom>
          <a:noFill/>
        </p:spPr>
        <p:txBody>
          <a:bodyPr wrap="square">
            <a:spAutoFit/>
          </a:bodyPr>
          <a:lstStyle/>
          <a:p>
            <a:pPr algn="l">
              <a:defRPr sz="1200" b="1" i="0">
                <a:solidFill>
                  <a:srgbClr val="FFFFFF"/>
                </a:solidFill>
                <a:latin typeface="Arial"/>
              </a:defRPr>
            </a:pPr>
            <a:r>
              <a:t>Culture Change</a:t>
            </a:r>
          </a:p>
        </p:txBody>
      </p:sp>
      <p:sp>
        <p:nvSpPr>
          <p:cNvPr id="28" name="TextBox 27"/>
          <p:cNvSpPr txBox="1"/>
          <p:nvPr/>
        </p:nvSpPr>
        <p:spPr>
          <a:xfrm>
            <a:off x="4937760" y="3474720"/>
            <a:ext cx="3566160" cy="457200"/>
          </a:xfrm>
          <a:prstGeom prst="rect">
            <a:avLst/>
          </a:prstGeom>
          <a:noFill/>
        </p:spPr>
        <p:txBody>
          <a:bodyPr wrap="square">
            <a:spAutoFit/>
          </a:bodyPr>
          <a:lstStyle/>
          <a:p>
            <a:pPr algn="l">
              <a:defRPr sz="1000" b="0" i="0">
                <a:solidFill>
                  <a:srgbClr val="AAB4BE"/>
                </a:solidFill>
                <a:latin typeface="Arial"/>
              </a:defRPr>
            </a:pPr>
            <a:r>
              <a:t>"Stop to fix" mentality replaces "keep running" mindset</a:t>
            </a:r>
          </a:p>
        </p:txBody>
      </p:sp>
      <p:sp>
        <p:nvSpPr>
          <p:cNvPr id="29" name="TextBox 28"/>
          <p:cNvSpPr txBox="1"/>
          <p:nvPr/>
        </p:nvSpPr>
        <p:spPr>
          <a:xfrm>
            <a:off x="685800" y="4160520"/>
            <a:ext cx="7772400" cy="365760"/>
          </a:xfrm>
          <a:prstGeom prst="rect">
            <a:avLst/>
          </a:prstGeom>
          <a:noFill/>
        </p:spPr>
        <p:txBody>
          <a:bodyPr wrap="square">
            <a:spAutoFit/>
          </a:bodyPr>
          <a:lstStyle/>
          <a:p>
            <a:pPr algn="ctr">
              <a:defRPr sz="1200" b="0" i="1">
                <a:solidFill>
                  <a:srgbClr val="22C55E"/>
                </a:solidFill>
                <a:latin typeface="Georgia"/>
              </a:defRPr>
            </a:pPr>
            <a:r>
              <a:t>Result: FTT improvement from 85% to 98%+ when properly implemented</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002E6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1097280"/>
            <a:ext cx="137160" cy="914400"/>
          </a:xfrm>
          <a:prstGeom prst="rect">
            <a:avLst/>
          </a:prstGeom>
          <a:solidFill>
            <a:srgbClr val="F769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188720"/>
            <a:ext cx="8229600" cy="548640"/>
          </a:xfrm>
          <a:prstGeom prst="rect">
            <a:avLst/>
          </a:prstGeom>
          <a:noFill/>
        </p:spPr>
        <p:txBody>
          <a:bodyPr wrap="square">
            <a:spAutoFit/>
          </a:bodyPr>
          <a:lstStyle/>
          <a:p>
            <a:pPr algn="l">
              <a:defRPr sz="4000" b="1" i="0">
                <a:solidFill>
                  <a:srgbClr val="FFFFFF"/>
                </a:solidFill>
                <a:latin typeface="Georgia"/>
              </a:defRPr>
            </a:pPr>
            <a:r>
              <a:t>David E. Jones</a:t>
            </a:r>
          </a:p>
        </p:txBody>
      </p:sp>
      <p:sp>
        <p:nvSpPr>
          <p:cNvPr id="5" name="TextBox 4"/>
          <p:cNvSpPr txBox="1"/>
          <p:nvPr/>
        </p:nvSpPr>
        <p:spPr>
          <a:xfrm>
            <a:off x="457200" y="1737360"/>
            <a:ext cx="8229600" cy="457200"/>
          </a:xfrm>
          <a:prstGeom prst="rect">
            <a:avLst/>
          </a:prstGeom>
          <a:noFill/>
        </p:spPr>
        <p:txBody>
          <a:bodyPr wrap="square">
            <a:spAutoFit/>
          </a:bodyPr>
          <a:lstStyle/>
          <a:p>
            <a:pPr algn="l">
              <a:defRPr sz="1800" b="0" i="0">
                <a:solidFill>
                  <a:srgbClr val="F76900"/>
                </a:solidFill>
                <a:latin typeface="Arial"/>
              </a:defRPr>
            </a:pPr>
            <a:r>
              <a:t>TPS &amp; Jidoka Implementation Expert</a:t>
            </a:r>
          </a:p>
        </p:txBody>
      </p:sp>
      <p:sp>
        <p:nvSpPr>
          <p:cNvPr id="6" name="TextBox 5"/>
          <p:cNvSpPr txBox="1"/>
          <p:nvPr/>
        </p:nvSpPr>
        <p:spPr>
          <a:xfrm>
            <a:off x="685800" y="2468880"/>
            <a:ext cx="2560320" cy="457200"/>
          </a:xfrm>
          <a:prstGeom prst="rect">
            <a:avLst/>
          </a:prstGeom>
          <a:noFill/>
        </p:spPr>
        <p:txBody>
          <a:bodyPr wrap="square">
            <a:spAutoFit/>
          </a:bodyPr>
          <a:lstStyle/>
          <a:p>
            <a:pPr algn="l">
              <a:defRPr sz="2600" b="1" i="0">
                <a:solidFill>
                  <a:srgbClr val="FFFFFF"/>
                </a:solidFill>
                <a:latin typeface="Georgia"/>
              </a:defRPr>
            </a:pPr>
            <a:r>
              <a:t>30 Years</a:t>
            </a:r>
          </a:p>
        </p:txBody>
      </p:sp>
      <p:sp>
        <p:nvSpPr>
          <p:cNvPr id="7" name="TextBox 6"/>
          <p:cNvSpPr txBox="1"/>
          <p:nvPr/>
        </p:nvSpPr>
        <p:spPr>
          <a:xfrm>
            <a:off x="685800" y="2926080"/>
            <a:ext cx="2560320" cy="274320"/>
          </a:xfrm>
          <a:prstGeom prst="rect">
            <a:avLst/>
          </a:prstGeom>
          <a:noFill/>
        </p:spPr>
        <p:txBody>
          <a:bodyPr wrap="square">
            <a:spAutoFit/>
          </a:bodyPr>
          <a:lstStyle/>
          <a:p>
            <a:pPr algn="l">
              <a:defRPr sz="1100" b="0" i="0">
                <a:solidFill>
                  <a:srgbClr val="AAB4BE"/>
                </a:solidFill>
                <a:latin typeface="Arial"/>
              </a:defRPr>
            </a:pPr>
            <a:r>
              <a:t>Manufacturing Leadership</a:t>
            </a:r>
          </a:p>
        </p:txBody>
      </p:sp>
      <p:sp>
        <p:nvSpPr>
          <p:cNvPr id="8" name="TextBox 7"/>
          <p:cNvSpPr txBox="1"/>
          <p:nvPr/>
        </p:nvSpPr>
        <p:spPr>
          <a:xfrm>
            <a:off x="3429000" y="2468880"/>
            <a:ext cx="2560320" cy="457200"/>
          </a:xfrm>
          <a:prstGeom prst="rect">
            <a:avLst/>
          </a:prstGeom>
          <a:noFill/>
        </p:spPr>
        <p:txBody>
          <a:bodyPr wrap="square">
            <a:spAutoFit/>
          </a:bodyPr>
          <a:lstStyle/>
          <a:p>
            <a:pPr algn="l">
              <a:defRPr sz="2600" b="1" i="0">
                <a:solidFill>
                  <a:srgbClr val="FFFFFF"/>
                </a:solidFill>
                <a:latin typeface="Georgia"/>
              </a:defRPr>
            </a:pPr>
            <a:r>
              <a:t>17 Years</a:t>
            </a:r>
          </a:p>
        </p:txBody>
      </p:sp>
      <p:sp>
        <p:nvSpPr>
          <p:cNvPr id="9" name="TextBox 8"/>
          <p:cNvSpPr txBox="1"/>
          <p:nvPr/>
        </p:nvSpPr>
        <p:spPr>
          <a:xfrm>
            <a:off x="3429000" y="2926080"/>
            <a:ext cx="2560320" cy="274320"/>
          </a:xfrm>
          <a:prstGeom prst="rect">
            <a:avLst/>
          </a:prstGeom>
          <a:noFill/>
        </p:spPr>
        <p:txBody>
          <a:bodyPr wrap="square">
            <a:spAutoFit/>
          </a:bodyPr>
          <a:lstStyle/>
          <a:p>
            <a:pPr algn="l">
              <a:defRPr sz="1100" b="0" i="0">
                <a:solidFill>
                  <a:srgbClr val="AAB4BE"/>
                </a:solidFill>
                <a:latin typeface="Arial"/>
              </a:defRPr>
            </a:pPr>
            <a:r>
              <a:t>Toyota Motor Corporation</a:t>
            </a:r>
          </a:p>
        </p:txBody>
      </p:sp>
      <p:sp>
        <p:nvSpPr>
          <p:cNvPr id="10" name="TextBox 9"/>
          <p:cNvSpPr txBox="1"/>
          <p:nvPr/>
        </p:nvSpPr>
        <p:spPr>
          <a:xfrm>
            <a:off x="6172200" y="2468880"/>
            <a:ext cx="2560320" cy="457200"/>
          </a:xfrm>
          <a:prstGeom prst="rect">
            <a:avLst/>
          </a:prstGeom>
          <a:noFill/>
        </p:spPr>
        <p:txBody>
          <a:bodyPr wrap="square">
            <a:spAutoFit/>
          </a:bodyPr>
          <a:lstStyle/>
          <a:p>
            <a:pPr algn="l">
              <a:defRPr sz="2600" b="1" i="0">
                <a:solidFill>
                  <a:srgbClr val="FFFFFF"/>
                </a:solidFill>
                <a:latin typeface="Georgia"/>
              </a:defRPr>
            </a:pPr>
            <a:r>
              <a:t>$100M+</a:t>
            </a:r>
          </a:p>
        </p:txBody>
      </p:sp>
      <p:sp>
        <p:nvSpPr>
          <p:cNvPr id="11" name="TextBox 10"/>
          <p:cNvSpPr txBox="1"/>
          <p:nvPr/>
        </p:nvSpPr>
        <p:spPr>
          <a:xfrm>
            <a:off x="6172200" y="2926080"/>
            <a:ext cx="2560320" cy="274320"/>
          </a:xfrm>
          <a:prstGeom prst="rect">
            <a:avLst/>
          </a:prstGeom>
          <a:noFill/>
        </p:spPr>
        <p:txBody>
          <a:bodyPr wrap="square">
            <a:spAutoFit/>
          </a:bodyPr>
          <a:lstStyle/>
          <a:p>
            <a:pPr algn="l">
              <a:defRPr sz="1100" b="0" i="0">
                <a:solidFill>
                  <a:srgbClr val="AAB4BE"/>
                </a:solidFill>
                <a:latin typeface="Arial"/>
              </a:defRPr>
            </a:pPr>
            <a:r>
              <a:t>Documented Savings</a:t>
            </a:r>
          </a:p>
        </p:txBody>
      </p:sp>
      <p:sp>
        <p:nvSpPr>
          <p:cNvPr id="12" name="TextBox 11"/>
          <p:cNvSpPr txBox="1"/>
          <p:nvPr/>
        </p:nvSpPr>
        <p:spPr>
          <a:xfrm>
            <a:off x="685800" y="3383280"/>
            <a:ext cx="7772400" cy="320040"/>
          </a:xfrm>
          <a:prstGeom prst="rect">
            <a:avLst/>
          </a:prstGeom>
          <a:noFill/>
        </p:spPr>
        <p:txBody>
          <a:bodyPr wrap="square">
            <a:spAutoFit/>
          </a:bodyPr>
          <a:lstStyle/>
          <a:p>
            <a:pPr algn="ctr">
              <a:defRPr sz="1100" b="0" i="0">
                <a:solidFill>
                  <a:srgbClr val="F5F5F5"/>
                </a:solidFill>
                <a:latin typeface="Arial"/>
              </a:defRPr>
            </a:pPr>
            <a:r>
              <a:t>Andon Systems | Jidoka Implementation | Quality at Source | Visual Management</a:t>
            </a:r>
          </a:p>
        </p:txBody>
      </p:sp>
      <p:sp>
        <p:nvSpPr>
          <p:cNvPr id="13" name="TextBox 12"/>
          <p:cNvSpPr txBox="1"/>
          <p:nvPr/>
        </p:nvSpPr>
        <p:spPr>
          <a:xfrm>
            <a:off x="685800" y="3931920"/>
            <a:ext cx="7772400" cy="274320"/>
          </a:xfrm>
          <a:prstGeom prst="rect">
            <a:avLst/>
          </a:prstGeom>
          <a:noFill/>
        </p:spPr>
        <p:txBody>
          <a:bodyPr wrap="square">
            <a:spAutoFit/>
          </a:bodyPr>
          <a:lstStyle/>
          <a:p>
            <a:pPr algn="ctr">
              <a:defRPr sz="1000" b="0" i="0">
                <a:solidFill>
                  <a:srgbClr val="AAB4BE"/>
                </a:solidFill>
                <a:latin typeface="Arial"/>
              </a:defRPr>
            </a:pPr>
            <a:r>
              <a:t>Greater Nashville, TN | Business Proficient in Japanese | Japan Permanent Resident</a:t>
            </a:r>
          </a:p>
        </p:txBody>
      </p:sp>
      <p:sp>
        <p:nvSpPr>
          <p:cNvPr id="14" name="TextBox 13"/>
          <p:cNvSpPr txBox="1"/>
          <p:nvPr/>
        </p:nvSpPr>
        <p:spPr>
          <a:xfrm>
            <a:off x="685800" y="4297680"/>
            <a:ext cx="7772400" cy="274320"/>
          </a:xfrm>
          <a:prstGeom prst="rect">
            <a:avLst/>
          </a:prstGeom>
          <a:noFill/>
        </p:spPr>
        <p:txBody>
          <a:bodyPr wrap="square">
            <a:spAutoFit/>
          </a:bodyPr>
          <a:lstStyle/>
          <a:p>
            <a:pPr algn="ctr">
              <a:defRPr sz="1100" b="0" i="0">
                <a:solidFill>
                  <a:srgbClr val="F76900"/>
                </a:solidFill>
                <a:latin typeface="Arial"/>
              </a:defRPr>
            </a:pPr>
            <a:r>
              <a:t>dj@outcometn.com | (615) 689-1205 | outcome-usa.com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